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517" r:id="rId2"/>
    <p:sldId id="523" r:id="rId3"/>
    <p:sldId id="532" r:id="rId4"/>
    <p:sldId id="518" r:id="rId5"/>
    <p:sldId id="524" r:id="rId6"/>
    <p:sldId id="533" r:id="rId7"/>
    <p:sldId id="525" r:id="rId8"/>
    <p:sldId id="534" r:id="rId9"/>
    <p:sldId id="526" r:id="rId10"/>
    <p:sldId id="527" r:id="rId11"/>
    <p:sldId id="528" r:id="rId12"/>
    <p:sldId id="535" r:id="rId13"/>
    <p:sldId id="529" r:id="rId14"/>
    <p:sldId id="530" r:id="rId15"/>
    <p:sldId id="536" r:id="rId16"/>
    <p:sldId id="537" r:id="rId17"/>
    <p:sldId id="531" r:id="rId18"/>
  </p:sldIdLst>
  <p:sldSz cx="12192000" cy="6858000"/>
  <p:notesSz cx="6742113" cy="98726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66"/>
    <a:srgbClr val="008000"/>
    <a:srgbClr val="339966"/>
    <a:srgbClr val="000000"/>
    <a:srgbClr val="FF9900"/>
    <a:srgbClr val="102BB0"/>
    <a:srgbClr val="CC0000"/>
    <a:srgbClr val="80C53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1" autoAdjust="0"/>
    <p:restoredTop sz="97605" autoAdjust="0"/>
  </p:normalViewPr>
  <p:slideViewPr>
    <p:cSldViewPr snapToGrid="0">
      <p:cViewPr varScale="1">
        <p:scale>
          <a:sx n="79" d="100"/>
          <a:sy n="79" d="100"/>
        </p:scale>
        <p:origin x="1066" y="77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13038"/>
    </p:cViewPr>
  </p:sorterViewPr>
  <p:notesViewPr>
    <p:cSldViewPr snapToGrid="0">
      <p:cViewPr varScale="1">
        <p:scale>
          <a:sx n="50" d="100"/>
          <a:sy n="50" d="100"/>
        </p:scale>
        <p:origin x="-2892" y="-114"/>
      </p:cViewPr>
      <p:guideLst>
        <p:guide orient="horz" pos="3110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ive%20partag&#233;s\These_Evan_Circulateur-Equipe\Partage%20Documents%20Th&#232;se%20Evan%20Isolateurs%20Bande%20E\10-Manuscrit\Etat_art_circulateurs_isolateurs.xlsx" TargetMode="External"/><Relationship Id="rId2" Type="http://schemas.openxmlformats.org/officeDocument/2006/relationships/image" Target="../media/image32.pn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ive%20partag&#233;s\These_Evan_Circulateur-Equipe\Partage%20Documents%20Th&#232;se%20Evan%20Isolateurs%20Bande%20E\10-Manuscrit\Etat_art_circulateurs_isolateurs.xlsx" TargetMode="External"/><Relationship Id="rId2" Type="http://schemas.openxmlformats.org/officeDocument/2006/relationships/image" Target="../media/image32.png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RWG </a:t>
            </a:r>
            <a:r>
              <a:rPr lang="fr-FR" dirty="0" err="1"/>
              <a:t>technology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'Circulateurs WG'!$G$1</c:f>
              <c:strCache>
                <c:ptCount val="1"/>
                <c:pt idx="0">
                  <c:v>Sous champ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xVal>
            <c:numRef>
              <c:f>'Circulateurs WG'!$A$2:$A$15</c:f>
              <c:numCache>
                <c:formatCode>General</c:formatCode>
                <c:ptCount val="14"/>
                <c:pt idx="0">
                  <c:v>73.5</c:v>
                </c:pt>
                <c:pt idx="1">
                  <c:v>34.5</c:v>
                </c:pt>
                <c:pt idx="2">
                  <c:v>30.25</c:v>
                </c:pt>
                <c:pt idx="3">
                  <c:v>96</c:v>
                </c:pt>
                <c:pt idx="4">
                  <c:v>32.799999999999997</c:v>
                </c:pt>
                <c:pt idx="5">
                  <c:v>96</c:v>
                </c:pt>
                <c:pt idx="6">
                  <c:v>91</c:v>
                </c:pt>
                <c:pt idx="7">
                  <c:v>41.4</c:v>
                </c:pt>
                <c:pt idx="8">
                  <c:v>43.2</c:v>
                </c:pt>
                <c:pt idx="9">
                  <c:v>41</c:v>
                </c:pt>
                <c:pt idx="10">
                  <c:v>42.9</c:v>
                </c:pt>
                <c:pt idx="11">
                  <c:v>39</c:v>
                </c:pt>
                <c:pt idx="12">
                  <c:v>71.599999999999994</c:v>
                </c:pt>
                <c:pt idx="13">
                  <c:v>73.5</c:v>
                </c:pt>
              </c:numCache>
            </c:numRef>
          </c:xVal>
          <c:yVal>
            <c:numRef>
              <c:f>'Circulateurs WG'!$G$2:$G$15</c:f>
              <c:numCache>
                <c:formatCode>General</c:formatCode>
                <c:ptCount val="14"/>
                <c:pt idx="0">
                  <c:v>#N/A</c:v>
                </c:pt>
                <c:pt idx="1">
                  <c:v>0.1</c:v>
                </c:pt>
                <c:pt idx="2">
                  <c:v>0.1</c:v>
                </c:pt>
                <c:pt idx="3">
                  <c:v>0.5</c:v>
                </c:pt>
                <c:pt idx="4">
                  <c:v>#N/A</c:v>
                </c:pt>
                <c:pt idx="5">
                  <c:v>0.15</c:v>
                </c:pt>
                <c:pt idx="6">
                  <c:v>1.2</c:v>
                </c:pt>
                <c:pt idx="7">
                  <c:v>#N/A</c:v>
                </c:pt>
                <c:pt idx="8">
                  <c:v>1.23</c:v>
                </c:pt>
                <c:pt idx="9">
                  <c:v>#N/A</c:v>
                </c:pt>
                <c:pt idx="10">
                  <c:v>0.21</c:v>
                </c:pt>
                <c:pt idx="11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DF-482E-BFEF-EE90A3610430}"/>
            </c:ext>
          </c:extLst>
        </c:ser>
        <c:ser>
          <c:idx val="1"/>
          <c:order val="1"/>
          <c:tx>
            <c:strRef>
              <c:f>'Circulateurs WG'!$H$1</c:f>
              <c:strCache>
                <c:ptCount val="1"/>
                <c:pt idx="0">
                  <c:v>A la rémanence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1-12DF-482E-BFEF-EE90A3610430}"/>
              </c:ext>
            </c:extLst>
          </c:dPt>
          <c:xVal>
            <c:numRef>
              <c:f>'Circulateurs WG'!$A$2:$A$15</c:f>
              <c:numCache>
                <c:formatCode>General</c:formatCode>
                <c:ptCount val="14"/>
                <c:pt idx="0">
                  <c:v>73.5</c:v>
                </c:pt>
                <c:pt idx="1">
                  <c:v>34.5</c:v>
                </c:pt>
                <c:pt idx="2">
                  <c:v>30.25</c:v>
                </c:pt>
                <c:pt idx="3">
                  <c:v>96</c:v>
                </c:pt>
                <c:pt idx="4">
                  <c:v>32.799999999999997</c:v>
                </c:pt>
                <c:pt idx="5">
                  <c:v>96</c:v>
                </c:pt>
                <c:pt idx="6">
                  <c:v>91</c:v>
                </c:pt>
                <c:pt idx="7">
                  <c:v>41.4</c:v>
                </c:pt>
                <c:pt idx="8">
                  <c:v>43.2</c:v>
                </c:pt>
                <c:pt idx="9">
                  <c:v>41</c:v>
                </c:pt>
                <c:pt idx="10">
                  <c:v>42.9</c:v>
                </c:pt>
                <c:pt idx="11">
                  <c:v>39</c:v>
                </c:pt>
                <c:pt idx="12">
                  <c:v>71.599999999999994</c:v>
                </c:pt>
                <c:pt idx="13">
                  <c:v>73.5</c:v>
                </c:pt>
              </c:numCache>
            </c:numRef>
          </c:xVal>
          <c:yVal>
            <c:numRef>
              <c:f>'Circulateurs WG'!$H$2:$H$15</c:f>
              <c:numCache>
                <c:formatCode>General</c:formatCode>
                <c:ptCount val="14"/>
                <c:pt idx="0">
                  <c:v>1.1000000000000001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1.5</c:v>
                </c:pt>
                <c:pt idx="5">
                  <c:v>#N/A</c:v>
                </c:pt>
                <c:pt idx="6">
                  <c:v>#N/A</c:v>
                </c:pt>
                <c:pt idx="7">
                  <c:v>1.79</c:v>
                </c:pt>
                <c:pt idx="8">
                  <c:v>#N/A</c:v>
                </c:pt>
                <c:pt idx="9">
                  <c:v>0.87</c:v>
                </c:pt>
                <c:pt idx="10">
                  <c:v>#N/A</c:v>
                </c:pt>
                <c:pt idx="11">
                  <c:v>0.41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2DF-482E-BFEF-EE90A3610430}"/>
            </c:ext>
          </c:extLst>
        </c:ser>
        <c:ser>
          <c:idx val="2"/>
          <c:order val="2"/>
          <c:tx>
            <c:strRef>
              <c:f>'Circulateurs WG'!$I$1</c:f>
              <c:strCache>
                <c:ptCount val="1"/>
                <c:pt idx="0">
                  <c:v>Ce travail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xVal>
            <c:numRef>
              <c:f>'Circulateurs WG'!$A$2:$A$15</c:f>
              <c:numCache>
                <c:formatCode>General</c:formatCode>
                <c:ptCount val="14"/>
                <c:pt idx="0">
                  <c:v>73.5</c:v>
                </c:pt>
                <c:pt idx="1">
                  <c:v>34.5</c:v>
                </c:pt>
                <c:pt idx="2">
                  <c:v>30.25</c:v>
                </c:pt>
                <c:pt idx="3">
                  <c:v>96</c:v>
                </c:pt>
                <c:pt idx="4">
                  <c:v>32.799999999999997</c:v>
                </c:pt>
                <c:pt idx="5">
                  <c:v>96</c:v>
                </c:pt>
                <c:pt idx="6">
                  <c:v>91</c:v>
                </c:pt>
                <c:pt idx="7">
                  <c:v>41.4</c:v>
                </c:pt>
                <c:pt idx="8">
                  <c:v>43.2</c:v>
                </c:pt>
                <c:pt idx="9">
                  <c:v>41</c:v>
                </c:pt>
                <c:pt idx="10">
                  <c:v>42.9</c:v>
                </c:pt>
                <c:pt idx="11">
                  <c:v>39</c:v>
                </c:pt>
                <c:pt idx="12">
                  <c:v>71.599999999999994</c:v>
                </c:pt>
                <c:pt idx="13">
                  <c:v>73.5</c:v>
                </c:pt>
              </c:numCache>
            </c:numRef>
          </c:xVal>
          <c:yVal>
            <c:numRef>
              <c:f>'Circulateurs WG'!$I$2:$I$15</c:f>
              <c:numCache>
                <c:formatCode>General</c:formatCode>
                <c:ptCount val="1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0.37</c:v>
                </c:pt>
                <c:pt idx="13">
                  <c:v>0.89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2DF-482E-BFEF-EE90A3610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257088"/>
        <c:axId val="1574250848"/>
      </c:scatterChart>
      <c:valAx>
        <c:axId val="1574257088"/>
        <c:scaling>
          <c:orientation val="minMax"/>
          <c:max val="105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Frequency (GHz)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4250848"/>
        <c:crosses val="autoZero"/>
        <c:crossBetween val="midCat"/>
      </c:valAx>
      <c:valAx>
        <c:axId val="157425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Minimum insertion</a:t>
                </a:r>
                <a:r>
                  <a:rPr lang="en-US" baseline="0" dirty="0"/>
                  <a:t> loss</a:t>
                </a:r>
                <a:r>
                  <a:rPr lang="en-US" dirty="0"/>
                  <a:t> (dB)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4257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>
                <a:noFill/>
              </a:ln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Planar</a:t>
            </a:r>
            <a:r>
              <a:rPr lang="fr-FR" baseline="0" dirty="0"/>
              <a:t> </a:t>
            </a:r>
            <a:r>
              <a:rPr lang="fr-FR" baseline="0" dirty="0" err="1"/>
              <a:t>technology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'Circulateurs planaires'!$K$1</c:f>
              <c:strCache>
                <c:ptCount val="1"/>
                <c:pt idx="0">
                  <c:v>Sous champ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xVal>
            <c:numRef>
              <c:f>'Circulateurs planaires'!$B$2:$B$25</c:f>
              <c:numCache>
                <c:formatCode>0.00</c:formatCode>
                <c:ptCount val="24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94</c:v>
                </c:pt>
                <c:pt idx="4">
                  <c:v>32.5</c:v>
                </c:pt>
                <c:pt idx="5">
                  <c:v>32.5</c:v>
                </c:pt>
                <c:pt idx="6">
                  <c:v>34</c:v>
                </c:pt>
                <c:pt idx="7">
                  <c:v>28.9</c:v>
                </c:pt>
                <c:pt idx="8">
                  <c:v>29</c:v>
                </c:pt>
                <c:pt idx="9">
                  <c:v>41</c:v>
                </c:pt>
                <c:pt idx="10">
                  <c:v>38</c:v>
                </c:pt>
                <c:pt idx="11">
                  <c:v>58</c:v>
                </c:pt>
                <c:pt idx="12">
                  <c:v>28.7</c:v>
                </c:pt>
                <c:pt idx="13">
                  <c:v>38.1</c:v>
                </c:pt>
                <c:pt idx="14">
                  <c:v>37</c:v>
                </c:pt>
                <c:pt idx="15">
                  <c:v>36</c:v>
                </c:pt>
                <c:pt idx="16">
                  <c:v>38</c:v>
                </c:pt>
                <c:pt idx="17">
                  <c:v>38</c:v>
                </c:pt>
                <c:pt idx="18">
                  <c:v>37.200000000000003</c:v>
                </c:pt>
                <c:pt idx="19">
                  <c:v>35</c:v>
                </c:pt>
                <c:pt idx="20">
                  <c:v>60</c:v>
                </c:pt>
                <c:pt idx="21">
                  <c:v>60</c:v>
                </c:pt>
                <c:pt idx="22" formatCode="General">
                  <c:v>71</c:v>
                </c:pt>
                <c:pt idx="23" formatCode="General">
                  <c:v>82.5</c:v>
                </c:pt>
              </c:numCache>
            </c:numRef>
          </c:xVal>
          <c:yVal>
            <c:numRef>
              <c:f>'Circulateurs planaires'!$K$2:$K$25</c:f>
              <c:numCache>
                <c:formatCode>General</c:formatCode>
                <c:ptCount val="2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0.75</c:v>
                </c:pt>
                <c:pt idx="5">
                  <c:v>#N/A</c:v>
                </c:pt>
                <c:pt idx="6">
                  <c:v>5</c:v>
                </c:pt>
                <c:pt idx="7">
                  <c:v>#N/A</c:v>
                </c:pt>
                <c:pt idx="8">
                  <c:v>1.6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CC-46D1-BE21-588D82B7B6B3}"/>
            </c:ext>
          </c:extLst>
        </c:ser>
        <c:ser>
          <c:idx val="1"/>
          <c:order val="1"/>
          <c:tx>
            <c:strRef>
              <c:f>'Circulateurs planaires'!$L$1</c:f>
              <c:strCache>
                <c:ptCount val="1"/>
                <c:pt idx="0">
                  <c:v>A la rémanence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1-CBCC-46D1-BE21-588D82B7B6B3}"/>
              </c:ext>
            </c:extLst>
          </c:dPt>
          <c:xVal>
            <c:numRef>
              <c:f>'Circulateurs planaires'!$B$2:$B$25</c:f>
              <c:numCache>
                <c:formatCode>0.00</c:formatCode>
                <c:ptCount val="24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94</c:v>
                </c:pt>
                <c:pt idx="4">
                  <c:v>32.5</c:v>
                </c:pt>
                <c:pt idx="5">
                  <c:v>32.5</c:v>
                </c:pt>
                <c:pt idx="6">
                  <c:v>34</c:v>
                </c:pt>
                <c:pt idx="7">
                  <c:v>28.9</c:v>
                </c:pt>
                <c:pt idx="8">
                  <c:v>29</c:v>
                </c:pt>
                <c:pt idx="9">
                  <c:v>41</c:v>
                </c:pt>
                <c:pt idx="10">
                  <c:v>38</c:v>
                </c:pt>
                <c:pt idx="11">
                  <c:v>58</c:v>
                </c:pt>
                <c:pt idx="12">
                  <c:v>28.7</c:v>
                </c:pt>
                <c:pt idx="13">
                  <c:v>38.1</c:v>
                </c:pt>
                <c:pt idx="14">
                  <c:v>37</c:v>
                </c:pt>
                <c:pt idx="15">
                  <c:v>36</c:v>
                </c:pt>
                <c:pt idx="16">
                  <c:v>38</c:v>
                </c:pt>
                <c:pt idx="17">
                  <c:v>38</c:v>
                </c:pt>
                <c:pt idx="18">
                  <c:v>37.200000000000003</c:v>
                </c:pt>
                <c:pt idx="19">
                  <c:v>35</c:v>
                </c:pt>
                <c:pt idx="20">
                  <c:v>60</c:v>
                </c:pt>
                <c:pt idx="21">
                  <c:v>60</c:v>
                </c:pt>
                <c:pt idx="22" formatCode="General">
                  <c:v>71</c:v>
                </c:pt>
                <c:pt idx="23" formatCode="General">
                  <c:v>82.5</c:v>
                </c:pt>
              </c:numCache>
            </c:numRef>
          </c:xVal>
          <c:yVal>
            <c:numRef>
              <c:f>'Circulateurs planaires'!$L$2:$L$26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4</c:v>
                </c:pt>
                <c:pt idx="6">
                  <c:v>#N/A</c:v>
                </c:pt>
                <c:pt idx="7">
                  <c:v>2.8</c:v>
                </c:pt>
                <c:pt idx="8">
                  <c:v>#N/A</c:v>
                </c:pt>
                <c:pt idx="9">
                  <c:v>3</c:v>
                </c:pt>
                <c:pt idx="10">
                  <c:v>6.9</c:v>
                </c:pt>
                <c:pt idx="11">
                  <c:v>8</c:v>
                </c:pt>
                <c:pt idx="12">
                  <c:v>#N/A</c:v>
                </c:pt>
                <c:pt idx="13">
                  <c:v>1</c:v>
                </c:pt>
                <c:pt idx="14">
                  <c:v>0.48</c:v>
                </c:pt>
                <c:pt idx="15">
                  <c:v>0.48</c:v>
                </c:pt>
                <c:pt idx="16">
                  <c:v>0.7</c:v>
                </c:pt>
                <c:pt idx="17">
                  <c:v>0.5</c:v>
                </c:pt>
                <c:pt idx="18">
                  <c:v>0.76</c:v>
                </c:pt>
                <c:pt idx="19">
                  <c:v>0.76</c:v>
                </c:pt>
                <c:pt idx="20">
                  <c:v>1.3</c:v>
                </c:pt>
                <c:pt idx="21">
                  <c:v>2.5</c:v>
                </c:pt>
                <c:pt idx="22">
                  <c:v>#N/A</c:v>
                </c:pt>
                <c:pt idx="23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CC-46D1-BE21-588D82B7B6B3}"/>
            </c:ext>
          </c:extLst>
        </c:ser>
        <c:ser>
          <c:idx val="2"/>
          <c:order val="2"/>
          <c:tx>
            <c:strRef>
              <c:f>'Circulateurs planaires'!$M$1</c:f>
              <c:strCache>
                <c:ptCount val="1"/>
                <c:pt idx="0">
                  <c:v>Ce travail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  <a:effectLst/>
            </c:spPr>
          </c:marker>
          <c:xVal>
            <c:numRef>
              <c:f>'Circulateurs planaires'!$B$2:$B$25</c:f>
              <c:numCache>
                <c:formatCode>0.00</c:formatCode>
                <c:ptCount val="24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94</c:v>
                </c:pt>
                <c:pt idx="4">
                  <c:v>32.5</c:v>
                </c:pt>
                <c:pt idx="5">
                  <c:v>32.5</c:v>
                </c:pt>
                <c:pt idx="6">
                  <c:v>34</c:v>
                </c:pt>
                <c:pt idx="7">
                  <c:v>28.9</c:v>
                </c:pt>
                <c:pt idx="8">
                  <c:v>29</c:v>
                </c:pt>
                <c:pt idx="9">
                  <c:v>41</c:v>
                </c:pt>
                <c:pt idx="10">
                  <c:v>38</c:v>
                </c:pt>
                <c:pt idx="11">
                  <c:v>58</c:v>
                </c:pt>
                <c:pt idx="12">
                  <c:v>28.7</c:v>
                </c:pt>
                <c:pt idx="13">
                  <c:v>38.1</c:v>
                </c:pt>
                <c:pt idx="14">
                  <c:v>37</c:v>
                </c:pt>
                <c:pt idx="15">
                  <c:v>36</c:v>
                </c:pt>
                <c:pt idx="16">
                  <c:v>38</c:v>
                </c:pt>
                <c:pt idx="17">
                  <c:v>38</c:v>
                </c:pt>
                <c:pt idx="18">
                  <c:v>37.200000000000003</c:v>
                </c:pt>
                <c:pt idx="19">
                  <c:v>35</c:v>
                </c:pt>
                <c:pt idx="20">
                  <c:v>60</c:v>
                </c:pt>
                <c:pt idx="21">
                  <c:v>60</c:v>
                </c:pt>
                <c:pt idx="22" formatCode="General">
                  <c:v>71</c:v>
                </c:pt>
                <c:pt idx="23" formatCode="General">
                  <c:v>82.5</c:v>
                </c:pt>
              </c:numCache>
            </c:numRef>
          </c:xVal>
          <c:yVal>
            <c:numRef>
              <c:f>'Circulateurs planaires'!$M$2:$M$25</c:f>
              <c:numCache>
                <c:formatCode>General</c:formatCode>
                <c:ptCount val="2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1.77</c:v>
                </c:pt>
                <c:pt idx="23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BCC-46D1-BE21-588D82B7B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257088"/>
        <c:axId val="1574250848"/>
      </c:scatterChart>
      <c:valAx>
        <c:axId val="1574257088"/>
        <c:scaling>
          <c:orientation val="minMax"/>
          <c:max val="95"/>
          <c:min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Frequency (GHz)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4250848"/>
        <c:crosses val="autoZero"/>
        <c:crossBetween val="midCat"/>
      </c:valAx>
      <c:valAx>
        <c:axId val="157425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Minimum insertion loss (dB)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42570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>
                <a:noFill/>
              </a:ln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1783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5" tIns="45418" rIns="90835" bIns="45418" numCol="1" anchor="t" anchorCtr="0" compatLnSpc="1">
            <a:prstTxWarp prst="textNoShape">
              <a:avLst/>
            </a:prstTxWarp>
          </a:bodyPr>
          <a:lstStyle>
            <a:lvl1pPr defTabSz="908407">
              <a:defRPr sz="1200" b="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823" y="0"/>
            <a:ext cx="2921783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5" tIns="45418" rIns="90835" bIns="45418" numCol="1" anchor="t" anchorCtr="0" compatLnSpc="1">
            <a:prstTxWarp prst="textNoShape">
              <a:avLst/>
            </a:prstTxWarp>
          </a:bodyPr>
          <a:lstStyle>
            <a:lvl1pPr algn="r" defTabSz="908407">
              <a:defRPr sz="1200" b="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6503"/>
            <a:ext cx="2921783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5" tIns="45418" rIns="90835" bIns="45418" numCol="1" anchor="b" anchorCtr="0" compatLnSpc="1">
            <a:prstTxWarp prst="textNoShape">
              <a:avLst/>
            </a:prstTxWarp>
          </a:bodyPr>
          <a:lstStyle>
            <a:lvl1pPr defTabSz="908407">
              <a:defRPr sz="1200" b="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823" y="9376503"/>
            <a:ext cx="2921783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5" tIns="45418" rIns="90835" bIns="45418" numCol="1" anchor="b" anchorCtr="0" compatLnSpc="1">
            <a:prstTxWarp prst="textNoShape">
              <a:avLst/>
            </a:prstTxWarp>
          </a:bodyPr>
          <a:lstStyle>
            <a:lvl1pPr algn="r" defTabSz="908407">
              <a:defRPr sz="1200" b="0" smtClean="0"/>
            </a:lvl1pPr>
          </a:lstStyle>
          <a:p>
            <a:pPr>
              <a:defRPr/>
            </a:pPr>
            <a:fld id="{DA28FAC7-36C0-432C-8083-A736C50041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646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1783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5" tIns="45418" rIns="90835" bIns="45418" numCol="1" anchor="t" anchorCtr="0" compatLnSpc="1">
            <a:prstTxWarp prst="textNoShape">
              <a:avLst/>
            </a:prstTxWarp>
          </a:bodyPr>
          <a:lstStyle>
            <a:lvl1pPr defTabSz="908407">
              <a:defRPr sz="1200" b="0" smtClean="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823" y="0"/>
            <a:ext cx="2921783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5" tIns="45418" rIns="90835" bIns="45418" numCol="1" anchor="t" anchorCtr="0" compatLnSpc="1">
            <a:prstTxWarp prst="textNoShape">
              <a:avLst/>
            </a:prstTxWarp>
          </a:bodyPr>
          <a:lstStyle>
            <a:lvl1pPr algn="r" defTabSz="908407">
              <a:defRPr sz="1200" b="0" smtClean="0"/>
            </a:lvl1pPr>
          </a:lstStyle>
          <a:p>
            <a:pPr>
              <a:defRPr/>
            </a:pPr>
            <a:r>
              <a:rPr lang="fr-FR" altLang="fr-FR"/>
              <a:t>01 Avril 2010</a:t>
            </a:r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41363"/>
            <a:ext cx="657701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911" y="4689017"/>
            <a:ext cx="5394293" cy="444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5" tIns="45418" rIns="90835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6503"/>
            <a:ext cx="2921783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5" tIns="45418" rIns="90835" bIns="45418" numCol="1" anchor="b" anchorCtr="0" compatLnSpc="1">
            <a:prstTxWarp prst="textNoShape">
              <a:avLst/>
            </a:prstTxWarp>
          </a:bodyPr>
          <a:lstStyle>
            <a:lvl1pPr defTabSz="908407">
              <a:defRPr sz="1200" b="0" smtClean="0"/>
            </a:lvl1pPr>
          </a:lstStyle>
          <a:p>
            <a:pPr>
              <a:defRPr/>
            </a:pPr>
            <a:r>
              <a:rPr lang="fr-FR" altLang="fr-FR"/>
              <a:t>F. Rasoanoavy JCMM 2010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823" y="9376503"/>
            <a:ext cx="2921783" cy="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35" tIns="45418" rIns="90835" bIns="45418" numCol="1" anchor="b" anchorCtr="0" compatLnSpc="1">
            <a:prstTxWarp prst="textNoShape">
              <a:avLst/>
            </a:prstTxWarp>
          </a:bodyPr>
          <a:lstStyle>
            <a:lvl1pPr algn="r" defTabSz="908407">
              <a:defRPr sz="1200" b="0" smtClean="0"/>
            </a:lvl1pPr>
          </a:lstStyle>
          <a:p>
            <a:pPr>
              <a:defRPr/>
            </a:pPr>
            <a:r>
              <a:rPr lang="fr-FR" alt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5027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41363"/>
            <a:ext cx="6577013" cy="3700462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550" y="741363"/>
            <a:ext cx="6577013" cy="3700462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028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1"/>
            <a:ext cx="12192000" cy="5648325"/>
          </a:xfrm>
          <a:prstGeom prst="rect">
            <a:avLst/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000"/>
          </a:p>
        </p:txBody>
      </p:sp>
      <p:sp>
        <p:nvSpPr>
          <p:cNvPr id="6" name="AutoShape 22"/>
          <p:cNvSpPr>
            <a:spLocks noChangeArrowheads="1"/>
          </p:cNvSpPr>
          <p:nvPr userDrawn="1"/>
        </p:nvSpPr>
        <p:spPr bwMode="auto">
          <a:xfrm>
            <a:off x="283634" y="6045201"/>
            <a:ext cx="3268133" cy="449263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 anchor="ctr" anchorCtr="1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1200" b="1" i="1" dirty="0">
                <a:solidFill>
                  <a:schemeClr val="tx1"/>
                </a:solidFill>
                <a:latin typeface="+mn-lt"/>
                <a:cs typeface="Tahoma" pitchFamily="34" charset="0"/>
              </a:rPr>
              <a:t>SPCD 2024</a:t>
            </a:r>
            <a:endParaRPr lang="fr-FR" altLang="fr-FR" sz="1200" b="1" dirty="0">
              <a:solidFill>
                <a:schemeClr val="tx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5122" name="Rectangle 2" descr="&#10;&#10;&#10;&#10;"/>
          <p:cNvSpPr>
            <a:spLocks noGrp="1" noChangeArrowheads="1"/>
          </p:cNvSpPr>
          <p:nvPr>
            <p:ph type="ctrTitle"/>
          </p:nvPr>
        </p:nvSpPr>
        <p:spPr bwMode="auto">
          <a:xfrm>
            <a:off x="1583267" y="692151"/>
            <a:ext cx="10176933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pPr lvl="0"/>
            <a:r>
              <a:rPr lang="fr-FR" altLang="fr-FR" noProof="0"/>
              <a:t>Titre</a:t>
            </a:r>
            <a:br>
              <a:rPr lang="fr-FR" altLang="fr-FR" noProof="0"/>
            </a:br>
            <a:r>
              <a:rPr lang="fr-FR" altLang="fr-FR" noProof="0"/>
              <a:t>Lorem ipsum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83267" y="2852738"/>
            <a:ext cx="1017693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altLang="fr-FR" noProof="0"/>
              <a:t>Sous titre</a:t>
            </a:r>
          </a:p>
          <a:p>
            <a:pPr lvl="0"/>
            <a:r>
              <a:rPr lang="fr-FR" altLang="fr-FR" noProof="0"/>
              <a:t>Lorem ipsum dolor sit amet, consectetuer adipiscing elit.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F8292-91F7-A478-0808-ADFB6976DCE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0" b="-394"/>
          <a:stretch/>
        </p:blipFill>
        <p:spPr bwMode="auto">
          <a:xfrm>
            <a:off x="4807655" y="5924554"/>
            <a:ext cx="3892348" cy="70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FBD9D0D-8093-F350-FAD6-6D6B507428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3543" t="16041" r="15175" b="22401"/>
          <a:stretch/>
        </p:blipFill>
        <p:spPr>
          <a:xfrm>
            <a:off x="10163483" y="5901733"/>
            <a:ext cx="727575" cy="706175"/>
          </a:xfrm>
          <a:prstGeom prst="rect">
            <a:avLst/>
          </a:prstGeom>
        </p:spPr>
      </p:pic>
      <p:pic>
        <p:nvPicPr>
          <p:cNvPr id="9" name="Image 8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A227E695-BCC9-8EAF-E9C7-C139D4CA39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29" y="5783580"/>
            <a:ext cx="1055468" cy="7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2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008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48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202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143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7592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7635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6895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81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870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382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6"/>
          <p:cNvSpPr>
            <a:spLocks noChangeArrowheads="1"/>
          </p:cNvSpPr>
          <p:nvPr/>
        </p:nvSpPr>
        <p:spPr bwMode="auto">
          <a:xfrm>
            <a:off x="-2070100" y="6072189"/>
            <a:ext cx="7080251" cy="668337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000"/>
          </a:p>
        </p:txBody>
      </p:sp>
      <p:pic>
        <p:nvPicPr>
          <p:cNvPr id="102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1" y="-7938"/>
            <a:ext cx="7366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AutoShape 15"/>
          <p:cNvSpPr>
            <a:spLocks noChangeArrowheads="1"/>
          </p:cNvSpPr>
          <p:nvPr/>
        </p:nvSpPr>
        <p:spPr bwMode="auto">
          <a:xfrm>
            <a:off x="797984" y="-7938"/>
            <a:ext cx="12350749" cy="914401"/>
          </a:xfrm>
          <a:prstGeom prst="roundRect">
            <a:avLst>
              <a:gd name="adj" fmla="val 16667"/>
            </a:avLst>
          </a:prstGeom>
          <a:solidFill>
            <a:srgbClr val="BFCF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 sz="1000"/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958851" y="6201689"/>
            <a:ext cx="24722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E0E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1100" i="1" dirty="0"/>
              <a:t>SPCD 2024</a:t>
            </a:r>
          </a:p>
          <a:p>
            <a:pPr algn="ctr" eaLnBrk="1" hangingPunct="1"/>
            <a:fld id="{1A3C8504-0A4A-4C32-93A6-FA593FCE2ACE}" type="slidenum">
              <a:rPr lang="fr-FR" altLang="fr-FR" sz="1100" i="1" smtClean="0"/>
              <a:pPr algn="ctr" eaLnBrk="1" hangingPunct="1"/>
              <a:t>‹N°›</a:t>
            </a:fld>
            <a:r>
              <a:rPr lang="fr-FR" altLang="fr-FR" sz="1100" dirty="0"/>
              <a:t>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0" b="-394"/>
          <a:stretch/>
        </p:blipFill>
        <p:spPr bwMode="auto">
          <a:xfrm>
            <a:off x="5532243" y="6033375"/>
            <a:ext cx="3892348" cy="70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8110CD-B72B-B536-2906-E4D6437ED1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l="63543" t="16041" r="15175" b="22401"/>
          <a:stretch/>
        </p:blipFill>
        <p:spPr>
          <a:xfrm>
            <a:off x="10888071" y="5973026"/>
            <a:ext cx="727575" cy="789423"/>
          </a:xfrm>
          <a:prstGeom prst="rect">
            <a:avLst/>
          </a:prstGeom>
        </p:spPr>
      </p:pic>
      <p:pic>
        <p:nvPicPr>
          <p:cNvPr id="5" name="Image 4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38B65FFC-6FD3-C740-1E34-D48F059B234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17" y="5955029"/>
            <a:ext cx="1055468" cy="7894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Levenim MT" pitchFamily="2" charset="-79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Levenim MT" pitchFamily="2" charset="-79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Levenim MT" pitchFamily="2" charset="-79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Levenim MT" pitchFamily="2" charset="-79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Levenim MT" pitchFamily="2" charset="-79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Levenim MT" pitchFamily="2" charset="-79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Levenim MT" pitchFamily="2" charset="-79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Levenim MT" pitchFamily="2" charset="-79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¡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ahoma" pitchFamily="34" charset="0"/>
        <a:buChar char="◊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ahoma" pitchFamily="34" charset="0"/>
        <a:buChar char="◊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ahoma" pitchFamily="34" charset="0"/>
        <a:buChar char="◊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ahoma" pitchFamily="34" charset="0"/>
        <a:buChar char="◊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&#10;&#10;&#10;&#10;"/>
          <p:cNvSpPr>
            <a:spLocks noGrp="1" noChangeArrowheads="1"/>
          </p:cNvSpPr>
          <p:nvPr>
            <p:ph type="ctrTitle"/>
          </p:nvPr>
        </p:nvSpPr>
        <p:spPr>
          <a:xfrm>
            <a:off x="1282384" y="1725930"/>
            <a:ext cx="9393236" cy="1579246"/>
          </a:xfrm>
          <a:noFill/>
        </p:spPr>
        <p:txBody>
          <a:bodyPr/>
          <a:lstStyle/>
          <a:p>
            <a:pPr algn="ctr"/>
            <a:r>
              <a:rPr lang="en-US" b="1" dirty="0"/>
              <a:t>Towards W-band self-biased circulators for next generation of VHTS payload</a:t>
            </a:r>
          </a:p>
        </p:txBody>
      </p:sp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1725706" y="3476309"/>
            <a:ext cx="862987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altLang="fr-FR" sz="1600" i="1" dirty="0">
                <a:solidFill>
                  <a:schemeClr val="bg2"/>
                </a:solidFill>
              </a:rPr>
              <a:t>E. Roue</a:t>
            </a:r>
            <a:r>
              <a:rPr lang="fr-FR" altLang="fr-FR" sz="1600" i="1" baseline="30000" dirty="0">
                <a:solidFill>
                  <a:schemeClr val="bg2"/>
                </a:solidFill>
              </a:rPr>
              <a:t>1-2</a:t>
            </a:r>
            <a:r>
              <a:rPr lang="fr-FR" altLang="fr-FR" sz="1600" b="0" i="1" dirty="0">
                <a:solidFill>
                  <a:schemeClr val="bg2"/>
                </a:solidFill>
              </a:rPr>
              <a:t>, A. Chevalier</a:t>
            </a:r>
            <a:r>
              <a:rPr lang="fr-FR" altLang="fr-FR" sz="1600" b="0" i="1" baseline="30000" dirty="0">
                <a:solidFill>
                  <a:schemeClr val="bg2"/>
                </a:solidFill>
              </a:rPr>
              <a:t>1</a:t>
            </a:r>
            <a:r>
              <a:rPr lang="fr-FR" altLang="fr-FR" sz="1600" b="0" i="1" dirty="0">
                <a:solidFill>
                  <a:schemeClr val="bg2"/>
                </a:solidFill>
              </a:rPr>
              <a:t>, G. Tanné</a:t>
            </a:r>
            <a:r>
              <a:rPr lang="fr-FR" altLang="fr-FR" sz="1600" b="0" i="1" baseline="30000" dirty="0">
                <a:solidFill>
                  <a:schemeClr val="bg2"/>
                </a:solidFill>
              </a:rPr>
              <a:t>1</a:t>
            </a:r>
            <a:r>
              <a:rPr lang="fr-FR" altLang="fr-FR" sz="1600" b="0" i="1" dirty="0">
                <a:solidFill>
                  <a:schemeClr val="bg2"/>
                </a:solidFill>
              </a:rPr>
              <a:t>, R. Lebourgeois</a:t>
            </a:r>
            <a:r>
              <a:rPr lang="fr-FR" altLang="fr-FR" sz="1600" b="0" i="1" baseline="30000" dirty="0">
                <a:solidFill>
                  <a:schemeClr val="bg2"/>
                </a:solidFill>
              </a:rPr>
              <a:t>3</a:t>
            </a:r>
            <a:r>
              <a:rPr lang="fr-FR" altLang="fr-FR" sz="1600" b="0" i="1" dirty="0">
                <a:solidFill>
                  <a:schemeClr val="bg2"/>
                </a:solidFill>
              </a:rPr>
              <a:t>, O. Vendier</a:t>
            </a:r>
            <a:r>
              <a:rPr lang="fr-FR" altLang="fr-FR" sz="1600" b="0" i="1" baseline="30000" dirty="0">
                <a:solidFill>
                  <a:schemeClr val="bg2"/>
                </a:solidFill>
              </a:rPr>
              <a:t>4</a:t>
            </a:r>
            <a:r>
              <a:rPr lang="fr-FR" altLang="fr-FR" sz="1600" b="0" i="1" dirty="0">
                <a:solidFill>
                  <a:schemeClr val="bg2"/>
                </a:solidFill>
              </a:rPr>
              <a:t>, R. Jaoui</a:t>
            </a:r>
            <a:r>
              <a:rPr lang="fr-FR" altLang="fr-FR" sz="1600" b="0" i="1" baseline="30000" dirty="0">
                <a:solidFill>
                  <a:schemeClr val="bg2"/>
                </a:solidFill>
              </a:rPr>
              <a:t>5</a:t>
            </a:r>
            <a:r>
              <a:rPr lang="fr-FR" altLang="fr-FR" sz="1600" b="0" i="1" dirty="0">
                <a:solidFill>
                  <a:schemeClr val="bg2"/>
                </a:solidFill>
              </a:rPr>
              <a:t>, V. Laur</a:t>
            </a:r>
            <a:r>
              <a:rPr lang="fr-FR" altLang="fr-FR" sz="1600" b="0" i="1" baseline="30000" dirty="0">
                <a:solidFill>
                  <a:schemeClr val="bg2"/>
                </a:solidFill>
              </a:rPr>
              <a:t>1</a:t>
            </a:r>
            <a:r>
              <a:rPr lang="fr-FR" altLang="fr-FR" sz="1600" b="0" i="1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3077" name="Picture 24" descr="video_circulateu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598" y="401282"/>
            <a:ext cx="1314899" cy="102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554E6F0-2B5E-C74C-2947-1D4512E76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" y="373420"/>
            <a:ext cx="2428875" cy="1056561"/>
          </a:xfrm>
          <a:prstGeom prst="rect">
            <a:avLst/>
          </a:prstGeom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3C55827C-03A1-2729-3A8C-90AAF864F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927" y="4007804"/>
            <a:ext cx="7534498" cy="136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altLang="fr-FR" sz="1600" b="0" i="1" baseline="30000" dirty="0">
                <a:solidFill>
                  <a:schemeClr val="bg2"/>
                </a:solidFill>
              </a:rPr>
              <a:t>1</a:t>
            </a:r>
            <a:r>
              <a:rPr lang="fr-FR" altLang="fr-FR" sz="1600" b="0" i="1" dirty="0">
                <a:solidFill>
                  <a:schemeClr val="bg2"/>
                </a:solidFill>
              </a:rPr>
              <a:t>Lab-STICC, </a:t>
            </a:r>
            <a:r>
              <a:rPr lang="fr-FR" altLang="fr-FR" sz="1600" b="0" i="1" dirty="0" err="1">
                <a:solidFill>
                  <a:schemeClr val="bg2"/>
                </a:solidFill>
              </a:rPr>
              <a:t>University</a:t>
            </a:r>
            <a:r>
              <a:rPr lang="fr-FR" altLang="fr-FR" sz="1600" b="0" i="1" dirty="0">
                <a:solidFill>
                  <a:schemeClr val="bg2"/>
                </a:solidFill>
              </a:rPr>
              <a:t> of Brest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altLang="fr-FR" sz="1600" b="0" i="1" baseline="30000" dirty="0">
                <a:solidFill>
                  <a:schemeClr val="bg2"/>
                </a:solidFill>
              </a:rPr>
              <a:t>2</a:t>
            </a:r>
            <a:r>
              <a:rPr lang="fr-FR" altLang="fr-FR" sz="1600" b="0" i="1" dirty="0">
                <a:solidFill>
                  <a:schemeClr val="bg2"/>
                </a:solidFill>
              </a:rPr>
              <a:t>CNES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altLang="fr-FR" sz="1600" b="0" i="1" baseline="30000" dirty="0">
                <a:solidFill>
                  <a:schemeClr val="bg2"/>
                </a:solidFill>
              </a:rPr>
              <a:t>3</a:t>
            </a:r>
            <a:r>
              <a:rPr lang="fr-FR" altLang="fr-FR" sz="1600" b="0" i="1" dirty="0">
                <a:solidFill>
                  <a:schemeClr val="bg2"/>
                </a:solidFill>
              </a:rPr>
              <a:t>Thales </a:t>
            </a:r>
            <a:r>
              <a:rPr lang="fr-FR" altLang="fr-FR" sz="1600" b="0" i="1" dirty="0" err="1">
                <a:solidFill>
                  <a:schemeClr val="bg2"/>
                </a:solidFill>
              </a:rPr>
              <a:t>Research</a:t>
            </a:r>
            <a:r>
              <a:rPr lang="fr-FR" altLang="fr-FR" sz="1600" b="0" i="1" dirty="0">
                <a:solidFill>
                  <a:schemeClr val="bg2"/>
                </a:solidFill>
              </a:rPr>
              <a:t> &amp; </a:t>
            </a:r>
            <a:r>
              <a:rPr lang="fr-FR" altLang="fr-FR" sz="1600" b="0" i="1" dirty="0" err="1">
                <a:solidFill>
                  <a:schemeClr val="bg2"/>
                </a:solidFill>
              </a:rPr>
              <a:t>Technology</a:t>
            </a:r>
            <a:endParaRPr lang="fr-FR" altLang="fr-FR" sz="1600" b="0" i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altLang="fr-FR" sz="1600" b="0" i="1" baseline="30000" dirty="0">
                <a:solidFill>
                  <a:schemeClr val="bg2"/>
                </a:solidFill>
              </a:rPr>
              <a:t>4</a:t>
            </a:r>
            <a:r>
              <a:rPr lang="fr-FR" altLang="fr-FR" sz="1600" b="0" i="1" dirty="0">
                <a:solidFill>
                  <a:schemeClr val="bg2"/>
                </a:solidFill>
              </a:rPr>
              <a:t>Thales Alenia </a:t>
            </a:r>
            <a:r>
              <a:rPr lang="fr-FR" altLang="fr-FR" sz="1600" b="0" i="1" dirty="0" err="1">
                <a:solidFill>
                  <a:schemeClr val="bg2"/>
                </a:solidFill>
              </a:rPr>
              <a:t>Space</a:t>
            </a:r>
            <a:endParaRPr lang="fr-FR" altLang="fr-FR" sz="1600" b="0" i="1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altLang="fr-FR" sz="1600" b="0" i="1" baseline="30000" dirty="0">
                <a:solidFill>
                  <a:schemeClr val="bg2"/>
                </a:solidFill>
              </a:rPr>
              <a:t>5</a:t>
            </a:r>
            <a:r>
              <a:rPr lang="fr-FR" altLang="fr-FR" sz="1600" b="0" i="1" dirty="0">
                <a:solidFill>
                  <a:schemeClr val="bg2"/>
                </a:solidFill>
              </a:rPr>
              <a:t>DGA</a:t>
            </a:r>
          </a:p>
        </p:txBody>
      </p:sp>
    </p:spTree>
    <p:extLst>
      <p:ext uri="{BB962C8B-B14F-4D97-AF65-F5344CB8AC3E}">
        <p14:creationId xmlns:p14="http://schemas.microsoft.com/office/powerpoint/2010/main" val="275434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499FCA-1004-194C-B91D-219B3AB46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8896984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latin typeface="Arial" charset="0"/>
              </a:rPr>
              <a:t>W-band </a:t>
            </a:r>
            <a:r>
              <a:rPr lang="fr-FR" altLang="fr-FR" dirty="0" err="1">
                <a:latin typeface="Arial" charset="0"/>
              </a:rPr>
              <a:t>rectangular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waveguide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circulator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EAC551E6-70EB-0700-632A-2A7F16941EA2}"/>
              </a:ext>
            </a:extLst>
          </p:cNvPr>
          <p:cNvSpPr txBox="1">
            <a:spLocks/>
          </p:cNvSpPr>
          <p:nvPr/>
        </p:nvSpPr>
        <p:spPr>
          <a:xfrm>
            <a:off x="417443" y="1401417"/>
            <a:ext cx="6062870" cy="42340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and simulation: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junction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circulator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2000" b="0" dirty="0">
                <a:latin typeface="Calibri"/>
              </a:rPr>
              <a:t>in WR-12 </a:t>
            </a:r>
            <a:r>
              <a:rPr lang="fr-FR" sz="2000" b="0" dirty="0" err="1">
                <a:latin typeface="Calibri"/>
              </a:rPr>
              <a:t>waveguide</a:t>
            </a:r>
            <a:r>
              <a:rPr lang="fr-FR" sz="2000" b="0" dirty="0">
                <a:latin typeface="Calibri"/>
              </a:rPr>
              <a:t> (60-90 GHz)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quarter-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wavelength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Ferrite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disk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dimensions: </a:t>
            </a:r>
            <a:r>
              <a:rPr kumimoji="0" lang="fr-FR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fr-FR" sz="2000" b="0" i="1" u="none" strike="noStrike" kern="120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0.42 mm, </a:t>
            </a:r>
            <a:r>
              <a:rPr kumimoji="0" lang="fr-FR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fr-FR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0.6 mm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000" b="0" dirty="0">
                <a:latin typeface="Calibri"/>
              </a:rPr>
              <a:t>Preliminary design (</a:t>
            </a:r>
            <a:r>
              <a:rPr lang="fr-FR" sz="2000" b="0" dirty="0" err="1">
                <a:latin typeface="Calibri"/>
              </a:rPr>
              <a:t>Linkhart</a:t>
            </a:r>
            <a:r>
              <a:rPr lang="fr-FR" sz="2000" b="0" dirty="0">
                <a:latin typeface="Calibri"/>
              </a:rPr>
              <a:t> formulas) and </a:t>
            </a:r>
            <a:r>
              <a:rPr lang="fr-FR" sz="2000" b="0" dirty="0" err="1">
                <a:latin typeface="Calibri"/>
              </a:rPr>
              <a:t>Ansys</a:t>
            </a:r>
            <a:r>
              <a:rPr lang="fr-FR" sz="2000" b="0" dirty="0">
                <a:latin typeface="Calibri"/>
              </a:rPr>
              <a:t> HFSS </a:t>
            </a:r>
            <a:r>
              <a:rPr lang="fr-FR" sz="2000" b="0" dirty="0" err="1">
                <a:latin typeface="Calibri"/>
              </a:rPr>
              <a:t>optimization</a:t>
            </a:r>
            <a:endParaRPr lang="fr-FR" sz="2000" b="0" dirty="0"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simulation: IL &lt; 0.3 dB and Isolation &gt; 20 dB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71-76 GHz</a:t>
            </a:r>
          </a:p>
        </p:txBody>
      </p:sp>
      <p:pic>
        <p:nvPicPr>
          <p:cNvPr id="125" name="Image 124">
            <a:extLst>
              <a:ext uri="{FF2B5EF4-FFF2-40B4-BE49-F238E27FC236}">
                <a16:creationId xmlns:a16="http://schemas.microsoft.com/office/drawing/2014/main" id="{1BB10189-76F2-FB6B-CA6B-B5482BB87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99" y="1026764"/>
            <a:ext cx="4523961" cy="2248597"/>
          </a:xfrm>
          <a:prstGeom prst="rect">
            <a:avLst/>
          </a:prstGeom>
        </p:spPr>
      </p:pic>
      <p:pic>
        <p:nvPicPr>
          <p:cNvPr id="4" name="Espace réservé du contenu 17">
            <a:extLst>
              <a:ext uri="{FF2B5EF4-FFF2-40B4-BE49-F238E27FC236}">
                <a16:creationId xmlns:a16="http://schemas.microsoft.com/office/drawing/2014/main" id="{F575941A-815B-A6AD-95D2-B357039AE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28" y="3428999"/>
            <a:ext cx="4038600" cy="26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499FCA-1004-194C-B91D-219B3AB46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8896984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latin typeface="Arial" charset="0"/>
              </a:rPr>
              <a:t>W-band </a:t>
            </a:r>
            <a:r>
              <a:rPr lang="fr-FR" altLang="fr-FR" dirty="0" err="1">
                <a:latin typeface="Arial" charset="0"/>
              </a:rPr>
              <a:t>rectangular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waveguide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circulator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8F546415-EC44-BAA8-3126-77267CC869FF}"/>
              </a:ext>
            </a:extLst>
          </p:cNvPr>
          <p:cNvSpPr txBox="1">
            <a:spLocks/>
          </p:cNvSpPr>
          <p:nvPr/>
        </p:nvSpPr>
        <p:spPr>
          <a:xfrm>
            <a:off x="417442" y="1401417"/>
            <a:ext cx="6460435" cy="448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Fabrication and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measurements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000" b="0" dirty="0">
                <a:latin typeface="Calibri"/>
              </a:rPr>
              <a:t>Component </a:t>
            </a:r>
            <a:r>
              <a:rPr lang="fr-FR" sz="2000" b="0" dirty="0" err="1">
                <a:latin typeface="Calibri"/>
              </a:rPr>
              <a:t>housing</a:t>
            </a:r>
            <a:r>
              <a:rPr lang="fr-FR" sz="2000" b="0" dirty="0">
                <a:latin typeface="Calibri"/>
              </a:rPr>
              <a:t> made of </a:t>
            </a:r>
            <a:r>
              <a:rPr lang="fr-FR" sz="2000" b="0" dirty="0" err="1">
                <a:latin typeface="Calibri"/>
              </a:rPr>
              <a:t>two</a:t>
            </a:r>
            <a:r>
              <a:rPr lang="fr-FR" sz="2000" b="0" dirty="0">
                <a:latin typeface="Calibri"/>
              </a:rPr>
              <a:t> blocks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Machined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aluminum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silver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coating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 &gt; 5 µm)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Ferrite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disk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manually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stuck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the center of the Y-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junction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sz="2000" b="0" dirty="0"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Fairly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good agreement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simulation and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slight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shift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toward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frequencies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</a:t>
            </a:r>
            <a:r>
              <a:rPr kumimoji="0" lang="fr-FR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0.37 dB at 71.6 GHz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&lt; 1.45 dB and Isolation &gt; 14.8 dB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71 and 76 GHz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E58D16-BF48-9AB2-291B-7E9C0266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435" y="3518451"/>
            <a:ext cx="3932645" cy="25907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1B683AF-01D2-5B20-F182-D416A98A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701" y="1111580"/>
            <a:ext cx="3830650" cy="21968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B5592BB-B554-2D89-3DC6-C51622515A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r="9173"/>
          <a:stretch/>
        </p:blipFill>
        <p:spPr>
          <a:xfrm rot="10800000">
            <a:off x="5232786" y="946070"/>
            <a:ext cx="1307162" cy="11432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D87CC0-E414-607C-6A8E-524876B103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3857" r="6278" b="3611"/>
          <a:stretch/>
        </p:blipFill>
        <p:spPr>
          <a:xfrm>
            <a:off x="6368749" y="1838739"/>
            <a:ext cx="1253895" cy="10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7294563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err="1">
                <a:latin typeface="Arial" charset="0"/>
              </a:rPr>
              <a:t>Outline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4130" y="1923097"/>
            <a:ext cx="8078470" cy="30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</a:t>
            </a:r>
            <a:r>
              <a:rPr lang="fr-FR" altLang="fr-FR" sz="2800" dirty="0" err="1"/>
              <a:t>Context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Self-</a:t>
            </a:r>
            <a:r>
              <a:rPr lang="fr-FR" altLang="fr-FR" sz="2800" dirty="0" err="1"/>
              <a:t>biased</a:t>
            </a:r>
            <a:r>
              <a:rPr lang="fr-FR" altLang="fr-FR" sz="2800" dirty="0"/>
              <a:t> </a:t>
            </a:r>
            <a:r>
              <a:rPr lang="fr-FR" altLang="fr-FR" sz="2800" dirty="0" err="1"/>
              <a:t>circulators</a:t>
            </a:r>
            <a:r>
              <a:rPr lang="fr-FR" altLang="fr-FR" sz="2800" dirty="0"/>
              <a:t> </a:t>
            </a:r>
            <a:r>
              <a:rPr lang="fr-FR" altLang="fr-FR" sz="2800" dirty="0" err="1"/>
              <a:t>principle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W-band </a:t>
            </a:r>
            <a:r>
              <a:rPr lang="fr-FR" altLang="fr-FR" sz="2800" dirty="0" err="1"/>
              <a:t>rectangular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waveguide</a:t>
            </a:r>
            <a:r>
              <a:rPr lang="fr-FR" altLang="fr-FR" sz="2800" dirty="0"/>
              <a:t> </a:t>
            </a:r>
            <a:r>
              <a:rPr lang="fr-FR" altLang="fr-FR" sz="2800" dirty="0" err="1"/>
              <a:t>circulator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>
                <a:solidFill>
                  <a:srgbClr val="FF0000"/>
                </a:solidFill>
              </a:rPr>
              <a:t> W-band </a:t>
            </a:r>
            <a:r>
              <a:rPr lang="fr-FR" altLang="fr-FR" sz="2800" dirty="0" err="1">
                <a:solidFill>
                  <a:srgbClr val="FF0000"/>
                </a:solidFill>
              </a:rPr>
              <a:t>planar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isolator</a:t>
            </a:r>
            <a:endParaRPr lang="fr-FR" altLang="fr-FR" sz="2800" dirty="0">
              <a:solidFill>
                <a:srgbClr val="FF0000"/>
              </a:solidFill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Conclusions and prospects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3768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499FCA-1004-194C-B91D-219B3AB46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8896984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latin typeface="Arial" charset="0"/>
              </a:rPr>
              <a:t>W-band </a:t>
            </a:r>
            <a:r>
              <a:rPr lang="fr-FR" altLang="fr-FR" dirty="0" err="1">
                <a:latin typeface="Arial" charset="0"/>
              </a:rPr>
              <a:t>planar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isolator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46BC69A6-435F-336D-EAEA-DA8EBDAE687C}"/>
              </a:ext>
            </a:extLst>
          </p:cNvPr>
          <p:cNvSpPr txBox="1">
            <a:spLocks/>
          </p:cNvSpPr>
          <p:nvPr/>
        </p:nvSpPr>
        <p:spPr>
          <a:xfrm>
            <a:off x="700770" y="1120145"/>
            <a:ext cx="11077100" cy="3312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Isolator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design due to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measurement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limitation (2 ports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measurements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only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)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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Circulator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 + 50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Ω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load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Y-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junction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in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microstrip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technology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with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quarter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wavelength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impedance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transformers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Integration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of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coplanar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-to-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microstrip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transitions (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measurements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using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a probe station)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50Ω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load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: Ta</a:t>
            </a:r>
            <a:r>
              <a:rPr lang="fr-FR" sz="2000" b="0" baseline="-2500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2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N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resistive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layer </a:t>
            </a:r>
          </a:p>
        </p:txBody>
      </p:sp>
      <p:pic>
        <p:nvPicPr>
          <p:cNvPr id="4" name="Graphique 1289">
            <a:extLst>
              <a:ext uri="{FF2B5EF4-FFF2-40B4-BE49-F238E27FC236}">
                <a16:creationId xmlns:a16="http://schemas.microsoft.com/office/drawing/2014/main" id="{0770DF26-42AF-9269-B0D1-7326E32883BA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4088" y="2730778"/>
            <a:ext cx="4042679" cy="29567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D122E93-9BC0-CC00-8A37-FE5B398FDA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 t="6432" r="4371" b="4603"/>
          <a:stretch/>
        </p:blipFill>
        <p:spPr>
          <a:xfrm>
            <a:off x="1014128" y="3497580"/>
            <a:ext cx="2630055" cy="167251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5BFF0FD-CF62-FEA5-9DC1-0BD94CEB05CE}"/>
              </a:ext>
            </a:extLst>
          </p:cNvPr>
          <p:cNvCxnSpPr/>
          <p:nvPr/>
        </p:nvCxnSpPr>
        <p:spPr bwMode="auto">
          <a:xfrm>
            <a:off x="933805" y="4997397"/>
            <a:ext cx="1889429" cy="345385"/>
          </a:xfrm>
          <a:prstGeom prst="straightConnector1">
            <a:avLst/>
          </a:prstGeom>
          <a:solidFill>
            <a:srgbClr val="9BE0E9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84A3BF7-181D-FC80-E22D-819B02B17C10}"/>
              </a:ext>
            </a:extLst>
          </p:cNvPr>
          <p:cNvSpPr txBox="1"/>
          <p:nvPr/>
        </p:nvSpPr>
        <p:spPr>
          <a:xfrm>
            <a:off x="1348740" y="520769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 mm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31D8AB8-2291-D0E5-E2E0-47BFC10BB5F8}"/>
              </a:ext>
            </a:extLst>
          </p:cNvPr>
          <p:cNvCxnSpPr/>
          <p:nvPr/>
        </p:nvCxnSpPr>
        <p:spPr bwMode="auto">
          <a:xfrm flipH="1">
            <a:off x="3203879" y="4106519"/>
            <a:ext cx="649544" cy="1075000"/>
          </a:xfrm>
          <a:prstGeom prst="straightConnector1">
            <a:avLst/>
          </a:prstGeom>
          <a:solidFill>
            <a:srgbClr val="9BE0E9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616CCB5-23A2-9907-F620-54C0B58FFA83}"/>
              </a:ext>
            </a:extLst>
          </p:cNvPr>
          <p:cNvSpPr txBox="1"/>
          <p:nvPr/>
        </p:nvSpPr>
        <p:spPr>
          <a:xfrm>
            <a:off x="3396223" y="461793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 mm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6D2686E-BFB6-414A-77C4-835515DDA9C4}"/>
              </a:ext>
            </a:extLst>
          </p:cNvPr>
          <p:cNvSpPr txBox="1"/>
          <p:nvPr/>
        </p:nvSpPr>
        <p:spPr>
          <a:xfrm>
            <a:off x="9237432" y="3263528"/>
            <a:ext cx="2507389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71-76 GHz: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 &lt; 2.22 dB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Iso &gt;13.5 dB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RL &gt; 23.7 dB</a:t>
            </a:r>
          </a:p>
        </p:txBody>
      </p:sp>
    </p:spTree>
    <p:extLst>
      <p:ext uri="{BB962C8B-B14F-4D97-AF65-F5344CB8AC3E}">
        <p14:creationId xmlns:p14="http://schemas.microsoft.com/office/powerpoint/2010/main" val="217852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499FCA-1004-194C-B91D-219B3AB46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8896984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latin typeface="Arial" charset="0"/>
              </a:rPr>
              <a:t>W-band </a:t>
            </a:r>
            <a:r>
              <a:rPr lang="fr-FR" altLang="fr-FR" dirty="0" err="1">
                <a:latin typeface="Arial" charset="0"/>
              </a:rPr>
              <a:t>planar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isolator</a:t>
            </a:r>
            <a:endParaRPr lang="fr-FR" altLang="fr-FR" dirty="0">
              <a:latin typeface="Arial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3A710B1-475B-65A8-C655-D3E901453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28" y="3365940"/>
            <a:ext cx="5760232" cy="22353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0BFCF23-89CF-B20F-4962-910C24474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008" y="3069021"/>
            <a:ext cx="4271390" cy="2821915"/>
          </a:xfrm>
          <a:prstGeom prst="rect">
            <a:avLst/>
          </a:prstGeom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E1D35BF0-5655-3726-8F19-49833325D0AC}"/>
              </a:ext>
            </a:extLst>
          </p:cNvPr>
          <p:cNvSpPr txBox="1">
            <a:spLocks/>
          </p:cNvSpPr>
          <p:nvPr/>
        </p:nvSpPr>
        <p:spPr>
          <a:xfrm>
            <a:off x="700770" y="1120145"/>
            <a:ext cx="11077100" cy="3312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Fabrication: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machining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and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polishing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, standard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thin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film process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Measurement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: ZVA-67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with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ZVA-110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frequency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converters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,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Microtest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probe station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Quite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good agreement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between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measurement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and simulation but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slight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shift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toward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low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frequencies</a:t>
            </a:r>
            <a:endParaRPr lang="fr-FR" sz="2000" b="0" dirty="0">
              <a:solidFill>
                <a:schemeClr val="tx2"/>
              </a:solidFill>
              <a:latin typeface="Calibri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IL &lt; 2.29 dB and Isolation &gt; 10.9 dB in the 71-76 GHz </a:t>
            </a:r>
            <a:r>
              <a:rPr lang="fr-FR" sz="20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frequency</a:t>
            </a:r>
            <a:r>
              <a:rPr lang="fr-FR" sz="20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band</a:t>
            </a:r>
          </a:p>
        </p:txBody>
      </p:sp>
    </p:spTree>
    <p:extLst>
      <p:ext uri="{BB962C8B-B14F-4D97-AF65-F5344CB8AC3E}">
        <p14:creationId xmlns:p14="http://schemas.microsoft.com/office/powerpoint/2010/main" val="241048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7294563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err="1">
                <a:latin typeface="Arial" charset="0"/>
              </a:rPr>
              <a:t>Outline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4130" y="1923097"/>
            <a:ext cx="8078470" cy="30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</a:t>
            </a:r>
            <a:r>
              <a:rPr lang="fr-FR" altLang="fr-FR" sz="2800" dirty="0" err="1"/>
              <a:t>Context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Self-</a:t>
            </a:r>
            <a:r>
              <a:rPr lang="fr-FR" altLang="fr-FR" sz="2800" dirty="0" err="1"/>
              <a:t>biased</a:t>
            </a:r>
            <a:r>
              <a:rPr lang="fr-FR" altLang="fr-FR" sz="2800" dirty="0"/>
              <a:t> </a:t>
            </a:r>
            <a:r>
              <a:rPr lang="fr-FR" altLang="fr-FR" sz="2800" dirty="0" err="1"/>
              <a:t>circulators</a:t>
            </a:r>
            <a:r>
              <a:rPr lang="fr-FR" altLang="fr-FR" sz="2800" dirty="0"/>
              <a:t> </a:t>
            </a:r>
            <a:r>
              <a:rPr lang="fr-FR" altLang="fr-FR" sz="2800" dirty="0" err="1"/>
              <a:t>principle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W-band </a:t>
            </a:r>
            <a:r>
              <a:rPr lang="fr-FR" altLang="fr-FR" sz="2800" dirty="0" err="1"/>
              <a:t>rectangular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waveguide</a:t>
            </a:r>
            <a:r>
              <a:rPr lang="fr-FR" altLang="fr-FR" sz="2800" dirty="0"/>
              <a:t> </a:t>
            </a:r>
            <a:r>
              <a:rPr lang="fr-FR" altLang="fr-FR" sz="2800" dirty="0" err="1"/>
              <a:t>circulator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W-band </a:t>
            </a:r>
            <a:r>
              <a:rPr lang="fr-FR" altLang="fr-FR" sz="2800" dirty="0" err="1"/>
              <a:t>planar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isolator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>
                <a:solidFill>
                  <a:srgbClr val="FF0000"/>
                </a:solidFill>
              </a:rPr>
              <a:t> Conclusions and prospects</a:t>
            </a:r>
            <a:endParaRPr lang="fr-FR" alt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68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499FCA-1004-194C-B91D-219B3AB46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8896984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latin typeface="Arial" charset="0"/>
              </a:rPr>
              <a:t>Conclusion and prospects</a:t>
            </a:r>
          </a:p>
        </p:txBody>
      </p:sp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E1D35BF0-5655-3726-8F19-49833325D0AC}"/>
              </a:ext>
            </a:extLst>
          </p:cNvPr>
          <p:cNvSpPr txBox="1">
            <a:spLocks/>
          </p:cNvSpPr>
          <p:nvPr/>
        </p:nvSpPr>
        <p:spPr>
          <a:xfrm>
            <a:off x="700770" y="1120145"/>
            <a:ext cx="11077100" cy="3312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Experimental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demonstration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of W-band self-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biased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circulators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and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isolators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with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state-of-the-art performance  </a:t>
            </a:r>
          </a:p>
          <a:p>
            <a:pPr lvl="1" fontAlgn="auto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Rectangular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18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waveguide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 </a:t>
            </a:r>
            <a:r>
              <a:rPr lang="fr-FR" sz="1800" b="0" dirty="0" err="1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Comùpetitive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fr-FR" sz="1800" b="0" dirty="0" err="1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with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 standard </a:t>
            </a:r>
            <a:r>
              <a:rPr lang="fr-FR" sz="1800" b="0" dirty="0" err="1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technology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 (</a:t>
            </a:r>
            <a:r>
              <a:rPr lang="fr-FR" sz="1800" b="0" dirty="0" err="1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spinel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 ferrites </a:t>
            </a:r>
            <a:r>
              <a:rPr lang="fr-FR" sz="1800" b="0" dirty="0" err="1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with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 permanent magnet)</a:t>
            </a:r>
          </a:p>
          <a:p>
            <a:pPr lvl="1" fontAlgn="auto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b="0" dirty="0" err="1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Microstrip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  </a:t>
            </a:r>
            <a:r>
              <a:rPr lang="fr-FR" sz="1800" b="0" dirty="0" err="1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Promising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fr-FR" sz="1800" b="0" dirty="0" err="1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results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 / </a:t>
            </a:r>
            <a:r>
              <a:rPr lang="fr-FR" sz="1800" b="0" dirty="0" err="1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Requires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 </a:t>
            </a:r>
            <a:r>
              <a:rPr lang="fr-FR" sz="1800" b="0" dirty="0" err="1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better</a:t>
            </a:r>
            <a:r>
              <a:rPr lang="fr-FR" sz="1800" b="0" dirty="0">
                <a:solidFill>
                  <a:schemeClr val="tx2"/>
                </a:solidFill>
                <a:latin typeface="Calibri"/>
                <a:sym typeface="Symbol" panose="05050102010706020507" pitchFamily="18" charset="2"/>
              </a:rPr>
              <a:t> control of design and process</a:t>
            </a:r>
            <a:endParaRPr lang="fr-FR" sz="1800" b="0" dirty="0">
              <a:solidFill>
                <a:schemeClr val="tx2"/>
              </a:solidFill>
              <a:latin typeface="Calibri"/>
              <a:sym typeface="Wingdings" panose="05000000000000000000" pitchFamily="2" charset="2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C7E54700-360E-694B-7D05-FDCFDFC8F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228205"/>
              </p:ext>
            </p:extLst>
          </p:nvPr>
        </p:nvGraphicFramePr>
        <p:xfrm>
          <a:off x="1838740" y="2832654"/>
          <a:ext cx="4019417" cy="30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B50410B5-5729-861F-3559-B98AA8F98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144777"/>
              </p:ext>
            </p:extLst>
          </p:nvPr>
        </p:nvGraphicFramePr>
        <p:xfrm>
          <a:off x="6669407" y="2832654"/>
          <a:ext cx="3760055" cy="30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7D9446F-B901-1C96-827B-AFF3FFD4B7C9}"/>
              </a:ext>
            </a:extLst>
          </p:cNvPr>
          <p:cNvCxnSpPr/>
          <p:nvPr/>
        </p:nvCxnSpPr>
        <p:spPr bwMode="auto">
          <a:xfrm flipV="1">
            <a:off x="9136277" y="3299791"/>
            <a:ext cx="0" cy="1677163"/>
          </a:xfrm>
          <a:prstGeom prst="line">
            <a:avLst/>
          </a:prstGeom>
          <a:solidFill>
            <a:srgbClr val="9BE0E9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9FEFDE5-957B-A8C5-0C20-356ADF3DC2E3}"/>
              </a:ext>
            </a:extLst>
          </p:cNvPr>
          <p:cNvCxnSpPr/>
          <p:nvPr/>
        </p:nvCxnSpPr>
        <p:spPr bwMode="auto">
          <a:xfrm flipV="1">
            <a:off x="9427823" y="3303106"/>
            <a:ext cx="0" cy="1677163"/>
          </a:xfrm>
          <a:prstGeom prst="line">
            <a:avLst/>
          </a:prstGeom>
          <a:solidFill>
            <a:srgbClr val="9BE0E9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1C4140E-CF4D-24CB-C2C7-6D8AF66B96D1}"/>
              </a:ext>
            </a:extLst>
          </p:cNvPr>
          <p:cNvCxnSpPr/>
          <p:nvPr/>
        </p:nvCxnSpPr>
        <p:spPr bwMode="auto">
          <a:xfrm flipV="1">
            <a:off x="4229670" y="3283228"/>
            <a:ext cx="0" cy="1677163"/>
          </a:xfrm>
          <a:prstGeom prst="line">
            <a:avLst/>
          </a:prstGeom>
          <a:solidFill>
            <a:srgbClr val="9BE0E9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A4CBEBB-BF71-977D-C361-5CD39424E92B}"/>
              </a:ext>
            </a:extLst>
          </p:cNvPr>
          <p:cNvCxnSpPr/>
          <p:nvPr/>
        </p:nvCxnSpPr>
        <p:spPr bwMode="auto">
          <a:xfrm flipV="1">
            <a:off x="4511277" y="3286543"/>
            <a:ext cx="0" cy="1677163"/>
          </a:xfrm>
          <a:prstGeom prst="line">
            <a:avLst/>
          </a:prstGeom>
          <a:solidFill>
            <a:srgbClr val="9BE0E9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CA5A229-E68F-1571-A5EA-3B4042ED4401}"/>
              </a:ext>
            </a:extLst>
          </p:cNvPr>
          <p:cNvSpPr txBox="1"/>
          <p:nvPr/>
        </p:nvSpPr>
        <p:spPr>
          <a:xfrm>
            <a:off x="2478900" y="5562845"/>
            <a:ext cx="7627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0" dirty="0">
                <a:solidFill>
                  <a:schemeClr val="bg2"/>
                </a:solidFill>
              </a:rPr>
              <a:t>w/ H </a:t>
            </a:r>
            <a:r>
              <a:rPr lang="fr-FR" b="0" dirty="0" err="1">
                <a:solidFill>
                  <a:schemeClr val="bg2"/>
                </a:solidFill>
              </a:rPr>
              <a:t>field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9791FC4-5133-31F2-C43D-9EC0DCF43F40}"/>
              </a:ext>
            </a:extLst>
          </p:cNvPr>
          <p:cNvSpPr txBox="1"/>
          <p:nvPr/>
        </p:nvSpPr>
        <p:spPr>
          <a:xfrm>
            <a:off x="3534464" y="5562844"/>
            <a:ext cx="97681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0" dirty="0">
                <a:solidFill>
                  <a:schemeClr val="bg2"/>
                </a:solidFill>
              </a:rPr>
              <a:t>w/o H </a:t>
            </a:r>
            <a:r>
              <a:rPr lang="fr-FR" b="0" dirty="0" err="1">
                <a:solidFill>
                  <a:schemeClr val="bg2"/>
                </a:solidFill>
              </a:rPr>
              <a:t>field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A0BACB-CA98-D06C-C197-6E454FA3D716}"/>
              </a:ext>
            </a:extLst>
          </p:cNvPr>
          <p:cNvSpPr txBox="1"/>
          <p:nvPr/>
        </p:nvSpPr>
        <p:spPr>
          <a:xfrm>
            <a:off x="4798566" y="5562843"/>
            <a:ext cx="97681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0" dirty="0">
                <a:solidFill>
                  <a:schemeClr val="bg2"/>
                </a:solidFill>
              </a:rPr>
              <a:t>This </a:t>
            </a:r>
            <a:r>
              <a:rPr lang="fr-FR" b="0" dirty="0" err="1">
                <a:solidFill>
                  <a:schemeClr val="bg2"/>
                </a:solidFill>
              </a:rPr>
              <a:t>work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86E5267-6AE1-846B-17F0-C03770734491}"/>
              </a:ext>
            </a:extLst>
          </p:cNvPr>
          <p:cNvSpPr txBox="1"/>
          <p:nvPr/>
        </p:nvSpPr>
        <p:spPr>
          <a:xfrm>
            <a:off x="7177021" y="5565336"/>
            <a:ext cx="7627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0" dirty="0">
                <a:solidFill>
                  <a:schemeClr val="bg2"/>
                </a:solidFill>
              </a:rPr>
              <a:t>w/ H </a:t>
            </a:r>
            <a:r>
              <a:rPr lang="fr-FR" b="0" dirty="0" err="1">
                <a:solidFill>
                  <a:schemeClr val="bg2"/>
                </a:solidFill>
              </a:rPr>
              <a:t>field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7537927-91B5-2413-87BF-7F769190B23B}"/>
              </a:ext>
            </a:extLst>
          </p:cNvPr>
          <p:cNvSpPr txBox="1"/>
          <p:nvPr/>
        </p:nvSpPr>
        <p:spPr>
          <a:xfrm>
            <a:off x="8232585" y="5565335"/>
            <a:ext cx="97681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0" dirty="0">
                <a:solidFill>
                  <a:schemeClr val="bg2"/>
                </a:solidFill>
              </a:rPr>
              <a:t>w/o H </a:t>
            </a:r>
            <a:r>
              <a:rPr lang="fr-FR" b="0" dirty="0" err="1">
                <a:solidFill>
                  <a:schemeClr val="bg2"/>
                </a:solidFill>
              </a:rPr>
              <a:t>field</a:t>
            </a:r>
            <a:endParaRPr lang="fr-FR" b="0" dirty="0">
              <a:solidFill>
                <a:schemeClr val="bg2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4BC7EE0-4006-C7F6-EB8C-017A827DC887}"/>
              </a:ext>
            </a:extLst>
          </p:cNvPr>
          <p:cNvSpPr txBox="1"/>
          <p:nvPr/>
        </p:nvSpPr>
        <p:spPr>
          <a:xfrm>
            <a:off x="9496687" y="5565334"/>
            <a:ext cx="97681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0" dirty="0">
                <a:solidFill>
                  <a:schemeClr val="bg2"/>
                </a:solidFill>
              </a:rPr>
              <a:t>This </a:t>
            </a:r>
            <a:r>
              <a:rPr lang="fr-FR" b="0" dirty="0" err="1">
                <a:solidFill>
                  <a:schemeClr val="bg2"/>
                </a:solidFill>
              </a:rPr>
              <a:t>work</a:t>
            </a:r>
            <a:endParaRPr lang="fr-FR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&#10;&#10;&#10;&#10;"/>
          <p:cNvSpPr>
            <a:spLocks noGrp="1" noChangeArrowheads="1"/>
          </p:cNvSpPr>
          <p:nvPr>
            <p:ph type="ctrTitle"/>
          </p:nvPr>
        </p:nvSpPr>
        <p:spPr>
          <a:xfrm>
            <a:off x="1399382" y="1389065"/>
            <a:ext cx="9393236" cy="1208019"/>
          </a:xfrm>
          <a:noFill/>
        </p:spPr>
        <p:txBody>
          <a:bodyPr/>
          <a:lstStyle/>
          <a:p>
            <a:pPr algn="ctr"/>
            <a:r>
              <a:rPr lang="en-US" sz="2800" b="1" dirty="0"/>
              <a:t>Towards W-band self-biased circulators for next generation of VHTS payload</a:t>
            </a:r>
          </a:p>
        </p:txBody>
      </p:sp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1725706" y="2959474"/>
            <a:ext cx="862987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altLang="fr-FR" sz="2400" i="1" dirty="0"/>
              <a:t>E. Roué</a:t>
            </a:r>
            <a:endParaRPr lang="fr-FR" altLang="fr-FR" sz="2400" b="0" i="1" dirty="0"/>
          </a:p>
        </p:txBody>
      </p:sp>
      <p:pic>
        <p:nvPicPr>
          <p:cNvPr id="3077" name="Picture 24" descr="video_circulateu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598" y="401282"/>
            <a:ext cx="1314899" cy="102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554E6F0-2B5E-C74C-2947-1D4512E76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" y="373420"/>
            <a:ext cx="2428875" cy="1056561"/>
          </a:xfrm>
          <a:prstGeom prst="rect">
            <a:avLst/>
          </a:prstGeom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21FFF1F6-84BF-2656-3A59-5112FDC08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705" y="3853697"/>
            <a:ext cx="862987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altLang="fr-FR" sz="4400" i="1" dirty="0" err="1">
                <a:solidFill>
                  <a:srgbClr val="FF0000"/>
                </a:solidFill>
              </a:rPr>
              <a:t>Thank</a:t>
            </a:r>
            <a:r>
              <a:rPr lang="fr-FR" altLang="fr-FR" sz="4400" i="1" dirty="0">
                <a:solidFill>
                  <a:srgbClr val="FF0000"/>
                </a:solidFill>
              </a:rPr>
              <a:t> </a:t>
            </a:r>
            <a:r>
              <a:rPr lang="fr-FR" altLang="fr-FR" sz="4400" i="1" dirty="0" err="1">
                <a:solidFill>
                  <a:srgbClr val="FF0000"/>
                </a:solidFill>
              </a:rPr>
              <a:t>you</a:t>
            </a:r>
            <a:r>
              <a:rPr lang="fr-FR" altLang="fr-FR" sz="4400" i="1" dirty="0">
                <a:solidFill>
                  <a:srgbClr val="FF0000"/>
                </a:solidFill>
              </a:rPr>
              <a:t> for </a:t>
            </a:r>
            <a:r>
              <a:rPr lang="fr-FR" altLang="fr-FR" sz="4400" i="1" dirty="0" err="1">
                <a:solidFill>
                  <a:srgbClr val="FF0000"/>
                </a:solidFill>
              </a:rPr>
              <a:t>your</a:t>
            </a:r>
            <a:r>
              <a:rPr lang="fr-FR" altLang="fr-FR" sz="4400" i="1" dirty="0">
                <a:solidFill>
                  <a:srgbClr val="FF0000"/>
                </a:solidFill>
              </a:rPr>
              <a:t> attention</a:t>
            </a:r>
            <a:endParaRPr lang="fr-FR" altLang="fr-FR" sz="44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1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7294563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err="1">
                <a:latin typeface="Arial" charset="0"/>
              </a:rPr>
              <a:t>Outline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4130" y="1923097"/>
            <a:ext cx="8078470" cy="30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</a:t>
            </a:r>
            <a:r>
              <a:rPr lang="fr-FR" altLang="fr-FR" sz="2800" dirty="0" err="1"/>
              <a:t>Context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Self-</a:t>
            </a:r>
            <a:r>
              <a:rPr lang="fr-FR" altLang="fr-FR" sz="2800" dirty="0" err="1"/>
              <a:t>biased</a:t>
            </a:r>
            <a:r>
              <a:rPr lang="fr-FR" altLang="fr-FR" sz="2800" dirty="0"/>
              <a:t> </a:t>
            </a:r>
            <a:r>
              <a:rPr lang="fr-FR" altLang="fr-FR" sz="2800" dirty="0" err="1"/>
              <a:t>circulators</a:t>
            </a:r>
            <a:r>
              <a:rPr lang="fr-FR" altLang="fr-FR" sz="2800" dirty="0"/>
              <a:t> </a:t>
            </a:r>
            <a:r>
              <a:rPr lang="fr-FR" altLang="fr-FR" sz="2800" dirty="0" err="1"/>
              <a:t>principle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W-band </a:t>
            </a:r>
            <a:r>
              <a:rPr lang="fr-FR" altLang="fr-FR" sz="2800" dirty="0" err="1"/>
              <a:t>rectangular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waveguide</a:t>
            </a:r>
            <a:r>
              <a:rPr lang="fr-FR" altLang="fr-FR" sz="2800" dirty="0"/>
              <a:t> </a:t>
            </a:r>
            <a:r>
              <a:rPr lang="fr-FR" altLang="fr-FR" sz="2800" dirty="0" err="1"/>
              <a:t>circulator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W-band </a:t>
            </a:r>
            <a:r>
              <a:rPr lang="fr-FR" altLang="fr-FR" sz="2800" dirty="0" err="1"/>
              <a:t>planar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isolator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Conclusions and prospects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108612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7294563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err="1">
                <a:latin typeface="Arial" charset="0"/>
              </a:rPr>
              <a:t>Outline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4130" y="1923097"/>
            <a:ext cx="8078470" cy="30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Context</a:t>
            </a:r>
            <a:endParaRPr lang="fr-FR" altLang="fr-FR" sz="2800" dirty="0">
              <a:solidFill>
                <a:srgbClr val="FF0000"/>
              </a:solidFill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Self-</a:t>
            </a:r>
            <a:r>
              <a:rPr lang="fr-FR" altLang="fr-FR" sz="2800" dirty="0" err="1"/>
              <a:t>biased</a:t>
            </a:r>
            <a:r>
              <a:rPr lang="fr-FR" altLang="fr-FR" sz="2800" dirty="0"/>
              <a:t> </a:t>
            </a:r>
            <a:r>
              <a:rPr lang="fr-FR" altLang="fr-FR" sz="2800" dirty="0" err="1"/>
              <a:t>circulators</a:t>
            </a:r>
            <a:r>
              <a:rPr lang="fr-FR" altLang="fr-FR" sz="2800" dirty="0"/>
              <a:t> </a:t>
            </a:r>
            <a:r>
              <a:rPr lang="fr-FR" altLang="fr-FR" sz="2800" dirty="0" err="1"/>
              <a:t>principle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W-band </a:t>
            </a:r>
            <a:r>
              <a:rPr lang="fr-FR" altLang="fr-FR" sz="2800" dirty="0" err="1"/>
              <a:t>rectangular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waveguide</a:t>
            </a:r>
            <a:r>
              <a:rPr lang="fr-FR" altLang="fr-FR" sz="2800" dirty="0"/>
              <a:t> </a:t>
            </a:r>
            <a:r>
              <a:rPr lang="fr-FR" altLang="fr-FR" sz="2800" dirty="0" err="1"/>
              <a:t>circulator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W-band </a:t>
            </a:r>
            <a:r>
              <a:rPr lang="fr-FR" altLang="fr-FR" sz="2800" dirty="0" err="1"/>
              <a:t>planar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isolator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Conclusions and prospects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97682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" name="Rectangle 2">
            <a:extLst>
              <a:ext uri="{FF2B5EF4-FFF2-40B4-BE49-F238E27FC236}">
                <a16:creationId xmlns:a16="http://schemas.microsoft.com/office/drawing/2014/main" id="{F1CBE524-D493-D09D-CFD9-CB69F9441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7294563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err="1">
                <a:latin typeface="Arial" charset="0"/>
              </a:rPr>
              <a:t>Context</a:t>
            </a:r>
            <a:endParaRPr lang="fr-FR" altLang="fr-FR" dirty="0">
              <a:latin typeface="Arial" charset="0"/>
            </a:endParaRPr>
          </a:p>
        </p:txBody>
      </p:sp>
      <p:pic>
        <p:nvPicPr>
          <p:cNvPr id="5284" name="Image 5283">
            <a:extLst>
              <a:ext uri="{FF2B5EF4-FFF2-40B4-BE49-F238E27FC236}">
                <a16:creationId xmlns:a16="http://schemas.microsoft.com/office/drawing/2014/main" id="{11E82A47-68FB-E3CB-667B-766C2B65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2" y="1291590"/>
            <a:ext cx="11046680" cy="437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6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499FCA-1004-194C-B91D-219B3AB46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7294563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err="1">
                <a:latin typeface="Arial" charset="0"/>
              </a:rPr>
              <a:t>Context</a:t>
            </a:r>
            <a:endParaRPr lang="fr-FR" altLang="fr-FR" dirty="0">
              <a:latin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5538C0-092B-6DCA-41C8-06436463DA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12"/>
          <a:stretch/>
        </p:blipFill>
        <p:spPr>
          <a:xfrm>
            <a:off x="555534" y="1280710"/>
            <a:ext cx="11080931" cy="42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2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7294563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err="1">
                <a:latin typeface="Arial" charset="0"/>
              </a:rPr>
              <a:t>Outline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4130" y="1923097"/>
            <a:ext cx="8078470" cy="30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</a:t>
            </a:r>
            <a:r>
              <a:rPr lang="fr-FR" altLang="fr-FR" sz="2800" dirty="0" err="1"/>
              <a:t>Context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>
                <a:solidFill>
                  <a:srgbClr val="FF0000"/>
                </a:solidFill>
              </a:rPr>
              <a:t> Self-</a:t>
            </a:r>
            <a:r>
              <a:rPr lang="fr-FR" altLang="fr-FR" sz="2800" dirty="0" err="1">
                <a:solidFill>
                  <a:srgbClr val="FF0000"/>
                </a:solidFill>
              </a:rPr>
              <a:t>biased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circulators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principle</a:t>
            </a:r>
            <a:endParaRPr lang="fr-FR" altLang="fr-FR" sz="2800" dirty="0">
              <a:solidFill>
                <a:srgbClr val="FF0000"/>
              </a:solidFill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W-band </a:t>
            </a:r>
            <a:r>
              <a:rPr lang="fr-FR" altLang="fr-FR" sz="2800" dirty="0" err="1"/>
              <a:t>rectangular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waveguide</a:t>
            </a:r>
            <a:r>
              <a:rPr lang="fr-FR" altLang="fr-FR" sz="2800" dirty="0"/>
              <a:t> </a:t>
            </a:r>
            <a:r>
              <a:rPr lang="fr-FR" altLang="fr-FR" sz="2800" dirty="0" err="1"/>
              <a:t>circulator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W-band </a:t>
            </a:r>
            <a:r>
              <a:rPr lang="fr-FR" altLang="fr-FR" sz="2800" dirty="0" err="1"/>
              <a:t>planar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isolator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Conclusions and prospects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252259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499FCA-1004-194C-B91D-219B3AB46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7294563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latin typeface="Arial" charset="0"/>
              </a:rPr>
              <a:t>Self-</a:t>
            </a:r>
            <a:r>
              <a:rPr lang="fr-FR" altLang="fr-FR" dirty="0" err="1">
                <a:latin typeface="Arial" charset="0"/>
              </a:rPr>
              <a:t>biased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circulator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principle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2" name="Rectangle à coins arrondis 14">
            <a:extLst>
              <a:ext uri="{FF2B5EF4-FFF2-40B4-BE49-F238E27FC236}">
                <a16:creationId xmlns:a16="http://schemas.microsoft.com/office/drawing/2014/main" id="{1286363E-6CBB-E554-F5CC-4F9BD759F1D6}"/>
              </a:ext>
            </a:extLst>
          </p:cNvPr>
          <p:cNvSpPr/>
          <p:nvPr/>
        </p:nvSpPr>
        <p:spPr bwMode="auto">
          <a:xfrm>
            <a:off x="5070207" y="1802310"/>
            <a:ext cx="2084986" cy="2941073"/>
          </a:xfrm>
          <a:prstGeom prst="roundRect">
            <a:avLst/>
          </a:prstGeom>
          <a:noFill/>
          <a:ln>
            <a:solidFill>
              <a:schemeClr val="tx1">
                <a:alpha val="61000"/>
              </a:schemeClr>
            </a:solidFill>
            <a:prstDash val="dash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fr-FR" sz="12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A39F196-5C20-921B-0B09-259D189E8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9" t="23280" r="10504" b="17438"/>
          <a:stretch/>
        </p:blipFill>
        <p:spPr bwMode="auto">
          <a:xfrm>
            <a:off x="5127358" y="2641865"/>
            <a:ext cx="1922729" cy="14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407BF67-E06F-0819-FDD3-94FDB04A7252}"/>
              </a:ext>
            </a:extLst>
          </p:cNvPr>
          <p:cNvCxnSpPr/>
          <p:nvPr/>
        </p:nvCxnSpPr>
        <p:spPr bwMode="auto">
          <a:xfrm flipH="1" flipV="1">
            <a:off x="6204909" y="3415580"/>
            <a:ext cx="395917" cy="863051"/>
          </a:xfrm>
          <a:prstGeom prst="straightConnector1">
            <a:avLst/>
          </a:prstGeom>
          <a:solidFill>
            <a:srgbClr val="9BE0E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62D7E22-830A-D2F8-E341-6CF64423AF94}"/>
              </a:ext>
            </a:extLst>
          </p:cNvPr>
          <p:cNvSpPr txBox="1"/>
          <p:nvPr/>
        </p:nvSpPr>
        <p:spPr>
          <a:xfrm>
            <a:off x="5787365" y="4250226"/>
            <a:ext cx="16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Ferrite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BD5E5FA-2E73-08C8-9FEB-7DD647EE7066}"/>
              </a:ext>
            </a:extLst>
          </p:cNvPr>
          <p:cNvCxnSpPr/>
          <p:nvPr/>
        </p:nvCxnSpPr>
        <p:spPr bwMode="auto">
          <a:xfrm flipV="1">
            <a:off x="5692805" y="3662033"/>
            <a:ext cx="1" cy="711303"/>
          </a:xfrm>
          <a:prstGeom prst="straightConnector1">
            <a:avLst/>
          </a:prstGeom>
          <a:solidFill>
            <a:srgbClr val="9BE0E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9D5758D-90ED-852A-615B-1B566E17D129}"/>
              </a:ext>
            </a:extLst>
          </p:cNvPr>
          <p:cNvSpPr txBox="1"/>
          <p:nvPr/>
        </p:nvSpPr>
        <p:spPr>
          <a:xfrm>
            <a:off x="4860658" y="4349054"/>
            <a:ext cx="16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Dielectric</a:t>
            </a:r>
            <a:endParaRPr lang="fr-FR" sz="1200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4471806-6138-8449-DD97-7A998AB370B3}"/>
              </a:ext>
            </a:extLst>
          </p:cNvPr>
          <p:cNvCxnSpPr/>
          <p:nvPr/>
        </p:nvCxnSpPr>
        <p:spPr bwMode="auto">
          <a:xfrm flipH="1">
            <a:off x="6385884" y="2402205"/>
            <a:ext cx="156924" cy="680000"/>
          </a:xfrm>
          <a:prstGeom prst="straightConnector1">
            <a:avLst/>
          </a:prstGeom>
          <a:solidFill>
            <a:srgbClr val="9BE0E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86550D3-D768-D415-5D47-826DD1F6A906}"/>
              </a:ext>
            </a:extLst>
          </p:cNvPr>
          <p:cNvSpPr txBox="1"/>
          <p:nvPr/>
        </p:nvSpPr>
        <p:spPr>
          <a:xfrm>
            <a:off x="5979782" y="1992570"/>
            <a:ext cx="118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Microstrip</a:t>
            </a:r>
            <a:r>
              <a:rPr lang="fr-FR" sz="1200" dirty="0"/>
              <a:t> Y-</a:t>
            </a:r>
            <a:r>
              <a:rPr lang="fr-FR" sz="1200" dirty="0" err="1"/>
              <a:t>junction</a:t>
            </a:r>
            <a:endParaRPr lang="fr-FR" sz="12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BD287DB-ADDB-4CEF-E75A-F3DE28F4E28A}"/>
              </a:ext>
            </a:extLst>
          </p:cNvPr>
          <p:cNvCxnSpPr/>
          <p:nvPr/>
        </p:nvCxnSpPr>
        <p:spPr bwMode="auto">
          <a:xfrm>
            <a:off x="5720783" y="2487930"/>
            <a:ext cx="312677" cy="413300"/>
          </a:xfrm>
          <a:prstGeom prst="straightConnector1">
            <a:avLst/>
          </a:prstGeom>
          <a:solidFill>
            <a:srgbClr val="9BE0E9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254DA74-609F-FA5D-99E7-A860D7BF9613}"/>
              </a:ext>
            </a:extLst>
          </p:cNvPr>
          <p:cNvSpPr txBox="1"/>
          <p:nvPr/>
        </p:nvSpPr>
        <p:spPr>
          <a:xfrm>
            <a:off x="5079732" y="2246814"/>
            <a:ext cx="118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Magnet</a:t>
            </a:r>
            <a:endParaRPr lang="fr-FR" sz="1200" dirty="0"/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31DF90BE-1199-74B1-5197-7A90F804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78" y="2761746"/>
            <a:ext cx="2215704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E0E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EC8D3F-5488-3883-364A-C825E77F8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015" y="2785489"/>
            <a:ext cx="250060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E0E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C4E3E8E-2A58-EB93-4C60-326EBAF4D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6" t="23448" r="7594" b="23981"/>
          <a:stretch/>
        </p:blipFill>
        <p:spPr bwMode="auto">
          <a:xfrm>
            <a:off x="1947979" y="1584484"/>
            <a:ext cx="192050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BE0E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52CC00C3-779D-F0F3-566A-8855CB8A1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9" t="23830" r="7976" b="23862"/>
          <a:stretch/>
        </p:blipFill>
        <p:spPr bwMode="auto">
          <a:xfrm>
            <a:off x="8520473" y="1584484"/>
            <a:ext cx="190968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BE0E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A3D26C5-EDF6-E3C1-339F-9CEB6FDA8C09}"/>
              </a:ext>
            </a:extLst>
          </p:cNvPr>
          <p:cNvSpPr txBox="1"/>
          <p:nvPr/>
        </p:nvSpPr>
        <p:spPr>
          <a:xfrm>
            <a:off x="1648090" y="103405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i="1" u="sng" dirty="0">
                <a:solidFill>
                  <a:schemeClr val="tx2"/>
                </a:solidFill>
              </a:rPr>
              <a:t>Standard </a:t>
            </a:r>
            <a:r>
              <a:rPr lang="fr-FR" sz="1600" i="1" u="sng" dirty="0" err="1">
                <a:solidFill>
                  <a:schemeClr val="tx2"/>
                </a:solidFill>
              </a:rPr>
              <a:t>circulator</a:t>
            </a:r>
            <a:endParaRPr lang="fr-FR" sz="1600" i="1" u="sng" dirty="0">
              <a:solidFill>
                <a:schemeClr val="tx2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039D678-5A06-E0D0-B727-D3F05B5DFD95}"/>
              </a:ext>
            </a:extLst>
          </p:cNvPr>
          <p:cNvSpPr txBox="1"/>
          <p:nvPr/>
        </p:nvSpPr>
        <p:spPr>
          <a:xfrm>
            <a:off x="7893499" y="103405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i="1" u="sng" dirty="0">
                <a:solidFill>
                  <a:schemeClr val="tx2"/>
                </a:solidFill>
              </a:rPr>
              <a:t>Self-</a:t>
            </a:r>
            <a:r>
              <a:rPr lang="fr-FR" sz="1600" i="1" u="sng" dirty="0" err="1">
                <a:solidFill>
                  <a:schemeClr val="tx2"/>
                </a:solidFill>
              </a:rPr>
              <a:t>biased</a:t>
            </a:r>
            <a:r>
              <a:rPr lang="fr-FR" sz="1600" i="1" u="sng" dirty="0">
                <a:solidFill>
                  <a:schemeClr val="tx2"/>
                </a:solidFill>
              </a:rPr>
              <a:t> </a:t>
            </a:r>
            <a:r>
              <a:rPr lang="fr-FR" sz="1600" i="1" u="sng" dirty="0" err="1">
                <a:solidFill>
                  <a:schemeClr val="tx2"/>
                </a:solidFill>
              </a:rPr>
              <a:t>circulator</a:t>
            </a:r>
            <a:endParaRPr lang="fr-FR" sz="1600" i="1" u="sng" dirty="0">
              <a:solidFill>
                <a:schemeClr val="tx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A7381A0-FA98-25E7-EAF0-DFAD67E258DC}"/>
              </a:ext>
            </a:extLst>
          </p:cNvPr>
          <p:cNvSpPr txBox="1"/>
          <p:nvPr/>
        </p:nvSpPr>
        <p:spPr>
          <a:xfrm>
            <a:off x="1575340" y="4802863"/>
            <a:ext cx="3285317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2"/>
                </a:solidFill>
              </a:rPr>
              <a:t>Soft ferrite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chemeClr val="tx2"/>
                </a:solidFill>
              </a:rPr>
              <a:t>Magnetization</a:t>
            </a:r>
            <a:r>
              <a:rPr lang="fr-FR" sz="1400" dirty="0">
                <a:solidFill>
                  <a:schemeClr val="tx2"/>
                </a:solidFill>
              </a:rPr>
              <a:t> state: saturation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chemeClr val="tx2"/>
                </a:solidFill>
              </a:rPr>
              <a:t>Need</a:t>
            </a:r>
            <a:r>
              <a:rPr lang="fr-FR" sz="1400" dirty="0">
                <a:solidFill>
                  <a:schemeClr val="tx2"/>
                </a:solidFill>
              </a:rPr>
              <a:t> a permanent </a:t>
            </a:r>
            <a:r>
              <a:rPr lang="fr-FR" sz="1400" dirty="0" err="1">
                <a:solidFill>
                  <a:schemeClr val="tx2"/>
                </a:solidFill>
              </a:rPr>
              <a:t>magnet</a:t>
            </a:r>
            <a:endParaRPr lang="fr-FR" sz="14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B7D2708-743C-4BFB-CA49-0AE1C41E55BE}"/>
              </a:ext>
            </a:extLst>
          </p:cNvPr>
          <p:cNvSpPr/>
          <p:nvPr/>
        </p:nvSpPr>
        <p:spPr bwMode="auto">
          <a:xfrm>
            <a:off x="3525250" y="2933986"/>
            <a:ext cx="54006" cy="54006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kern="0" dirty="0">
              <a:solidFill>
                <a:srgbClr val="000066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6158EDE-C2C2-555F-DCDD-8E97F0533E40}"/>
              </a:ext>
            </a:extLst>
          </p:cNvPr>
          <p:cNvSpPr/>
          <p:nvPr/>
        </p:nvSpPr>
        <p:spPr bwMode="auto">
          <a:xfrm>
            <a:off x="9601330" y="2960264"/>
            <a:ext cx="54006" cy="54006"/>
          </a:xfrm>
          <a:prstGeom prst="ellipse">
            <a:avLst/>
          </a:prstGeom>
          <a:solidFill>
            <a:srgbClr val="000066"/>
          </a:solidFill>
          <a:ln>
            <a:noFill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kern="0" dirty="0">
              <a:solidFill>
                <a:srgbClr val="000066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83E661D-F455-DAF7-B464-834D47C8E8DD}"/>
              </a:ext>
            </a:extLst>
          </p:cNvPr>
          <p:cNvSpPr txBox="1"/>
          <p:nvPr/>
        </p:nvSpPr>
        <p:spPr>
          <a:xfrm>
            <a:off x="8488256" y="4756437"/>
            <a:ext cx="3204634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chemeClr val="tx2"/>
                </a:solidFill>
              </a:rPr>
              <a:t>Pre-oriented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dirty="0" err="1">
                <a:solidFill>
                  <a:schemeClr val="tx2"/>
                </a:solidFill>
              </a:rPr>
              <a:t>hexaferrite</a:t>
            </a:r>
            <a:endParaRPr lang="fr-FR" sz="14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chemeClr val="tx2"/>
                </a:solidFill>
              </a:rPr>
              <a:t>Magnetization</a:t>
            </a:r>
            <a:r>
              <a:rPr lang="fr-FR" sz="1400" dirty="0">
                <a:solidFill>
                  <a:schemeClr val="tx2"/>
                </a:solidFill>
              </a:rPr>
              <a:t> state: </a:t>
            </a:r>
            <a:r>
              <a:rPr lang="fr-FR" sz="1400" dirty="0" err="1">
                <a:solidFill>
                  <a:schemeClr val="tx2"/>
                </a:solidFill>
              </a:rPr>
              <a:t>remanence</a:t>
            </a:r>
            <a:endParaRPr lang="fr-FR" sz="14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2"/>
                </a:solidFill>
              </a:rPr>
              <a:t>No permanent </a:t>
            </a:r>
            <a:r>
              <a:rPr lang="fr-FR" sz="1400" dirty="0" err="1">
                <a:solidFill>
                  <a:schemeClr val="tx2"/>
                </a:solidFill>
              </a:rPr>
              <a:t>magnet</a:t>
            </a:r>
            <a:endParaRPr lang="fr-FR" sz="14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1400" dirty="0" err="1">
                <a:solidFill>
                  <a:schemeClr val="tx2"/>
                </a:solidFill>
              </a:rPr>
              <a:t>Easier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r>
              <a:rPr lang="fr-FR" sz="1400" dirty="0" err="1">
                <a:solidFill>
                  <a:schemeClr val="tx2"/>
                </a:solidFill>
              </a:rPr>
              <a:t>integration</a:t>
            </a:r>
            <a:endParaRPr lang="fr-FR" sz="1400" dirty="0">
              <a:solidFill>
                <a:schemeClr val="tx2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41FFF99-6BE0-834A-72FD-308818294E77}"/>
              </a:ext>
            </a:extLst>
          </p:cNvPr>
          <p:cNvCxnSpPr/>
          <p:nvPr/>
        </p:nvCxnSpPr>
        <p:spPr bwMode="auto">
          <a:xfrm>
            <a:off x="2047726" y="1830530"/>
            <a:ext cx="750498" cy="155276"/>
          </a:xfrm>
          <a:prstGeom prst="straightConnector1">
            <a:avLst/>
          </a:prstGeom>
          <a:solidFill>
            <a:srgbClr val="9BE0E9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494E6C2E-E814-2250-9C2E-97A2DF768824}"/>
              </a:ext>
            </a:extLst>
          </p:cNvPr>
          <p:cNvSpPr txBox="1"/>
          <p:nvPr/>
        </p:nvSpPr>
        <p:spPr>
          <a:xfrm>
            <a:off x="562169" y="1610620"/>
            <a:ext cx="16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66"/>
                </a:solidFill>
              </a:rPr>
              <a:t>Permanent </a:t>
            </a:r>
            <a:r>
              <a:rPr lang="fr-FR" sz="1200" dirty="0" err="1">
                <a:solidFill>
                  <a:srgbClr val="000066"/>
                </a:solidFill>
              </a:rPr>
              <a:t>magnet</a:t>
            </a:r>
            <a:endParaRPr lang="fr-FR" sz="1200" dirty="0">
              <a:solidFill>
                <a:srgbClr val="000066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0CB55B6-AEA4-2766-B10A-FBCB73D7F9B3}"/>
              </a:ext>
            </a:extLst>
          </p:cNvPr>
          <p:cNvSpPr txBox="1"/>
          <p:nvPr/>
        </p:nvSpPr>
        <p:spPr>
          <a:xfrm>
            <a:off x="1734351" y="4440012"/>
            <a:ext cx="2577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>
                <a:solidFill>
                  <a:srgbClr val="1C1C1C">
                    <a:lumMod val="90000"/>
                    <a:lumOff val="10000"/>
                  </a:srgbClr>
                </a:solidFill>
              </a:rPr>
              <a:t>Hysteresis</a:t>
            </a:r>
            <a:r>
              <a:rPr lang="fr-FR" sz="1200" i="1" dirty="0">
                <a:solidFill>
                  <a:srgbClr val="1C1C1C">
                    <a:lumMod val="90000"/>
                    <a:lumOff val="10000"/>
                  </a:srgbClr>
                </a:solidFill>
              </a:rPr>
              <a:t> cycle of a soft ferrite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07E5046-C0DD-1287-B3AA-BBF20CECE016}"/>
              </a:ext>
            </a:extLst>
          </p:cNvPr>
          <p:cNvSpPr txBox="1"/>
          <p:nvPr/>
        </p:nvSpPr>
        <p:spPr>
          <a:xfrm>
            <a:off x="7777618" y="4438210"/>
            <a:ext cx="3583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>
                <a:solidFill>
                  <a:srgbClr val="1C1C1C">
                    <a:lumMod val="90000"/>
                    <a:lumOff val="10000"/>
                  </a:srgbClr>
                </a:solidFill>
              </a:rPr>
              <a:t>Hysteresis</a:t>
            </a:r>
            <a:r>
              <a:rPr lang="fr-FR" sz="1200" i="1" dirty="0">
                <a:solidFill>
                  <a:srgbClr val="1C1C1C">
                    <a:lumMod val="90000"/>
                    <a:lumOff val="10000"/>
                  </a:srgbClr>
                </a:solidFill>
              </a:rPr>
              <a:t> cycle of a </a:t>
            </a:r>
            <a:r>
              <a:rPr lang="fr-FR" sz="1200" i="1" dirty="0" err="1">
                <a:solidFill>
                  <a:srgbClr val="1C1C1C">
                    <a:lumMod val="90000"/>
                    <a:lumOff val="10000"/>
                  </a:srgbClr>
                </a:solidFill>
              </a:rPr>
              <a:t>pre-oriented</a:t>
            </a:r>
            <a:r>
              <a:rPr lang="fr-FR" sz="1200" i="1" dirty="0">
                <a:solidFill>
                  <a:srgbClr val="1C1C1C">
                    <a:lumMod val="90000"/>
                    <a:lumOff val="10000"/>
                  </a:srgbClr>
                </a:solidFill>
              </a:rPr>
              <a:t> </a:t>
            </a:r>
            <a:r>
              <a:rPr lang="fr-FR" sz="1200" i="1" dirty="0" err="1">
                <a:solidFill>
                  <a:srgbClr val="1C1C1C">
                    <a:lumMod val="90000"/>
                    <a:lumOff val="10000"/>
                  </a:srgbClr>
                </a:solidFill>
              </a:rPr>
              <a:t>hexaferrite</a:t>
            </a:r>
            <a:endParaRPr lang="fr-FR" sz="1200" i="1" dirty="0">
              <a:solidFill>
                <a:srgbClr val="1C1C1C">
                  <a:lumMod val="90000"/>
                  <a:lumOff val="10000"/>
                </a:srgbClr>
              </a:solidFill>
            </a:endParaRPr>
          </a:p>
        </p:txBody>
      </p:sp>
      <p:sp>
        <p:nvSpPr>
          <p:cNvPr id="28" name="Cylindre 27">
            <a:extLst>
              <a:ext uri="{FF2B5EF4-FFF2-40B4-BE49-F238E27FC236}">
                <a16:creationId xmlns:a16="http://schemas.microsoft.com/office/drawing/2014/main" id="{98155260-101A-D68E-2A63-B89C892CEB67}"/>
              </a:ext>
            </a:extLst>
          </p:cNvPr>
          <p:cNvSpPr/>
          <p:nvPr/>
        </p:nvSpPr>
        <p:spPr bwMode="auto">
          <a:xfrm>
            <a:off x="8830597" y="3014270"/>
            <a:ext cx="333375" cy="242888"/>
          </a:xfrm>
          <a:prstGeom prst="can">
            <a:avLst/>
          </a:prstGeom>
          <a:solidFill>
            <a:srgbClr val="FF99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DD9F4903-C819-8FF9-C4B0-C67006FFC8DA}"/>
              </a:ext>
            </a:extLst>
          </p:cNvPr>
          <p:cNvCxnSpPr/>
          <p:nvPr/>
        </p:nvCxnSpPr>
        <p:spPr bwMode="auto">
          <a:xfrm flipV="1">
            <a:off x="8992479" y="2958814"/>
            <a:ext cx="0" cy="323172"/>
          </a:xfrm>
          <a:prstGeom prst="straightConnector1">
            <a:avLst/>
          </a:prstGeom>
          <a:solidFill>
            <a:srgbClr val="9BE0E9"/>
          </a:solidFill>
          <a:ln w="9525" cap="flat" cmpd="sng" algn="ctr">
            <a:solidFill>
              <a:srgbClr val="1C1C1C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5BC35D2F-A6E7-E175-046E-71575607F320}"/>
              </a:ext>
            </a:extLst>
          </p:cNvPr>
          <p:cNvSpPr txBox="1"/>
          <p:nvPr/>
        </p:nvSpPr>
        <p:spPr>
          <a:xfrm>
            <a:off x="8938658" y="3024084"/>
            <a:ext cx="59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1C1C1C"/>
                </a:solidFill>
              </a:rPr>
              <a:t>H</a:t>
            </a:r>
            <a:r>
              <a:rPr lang="fr-FR" sz="1400" baseline="-25000" dirty="0" err="1">
                <a:solidFill>
                  <a:srgbClr val="1C1C1C"/>
                </a:solidFill>
              </a:rPr>
              <a:t>app</a:t>
            </a:r>
            <a:endParaRPr lang="fr-FR" sz="1400" baseline="-25000" dirty="0">
              <a:solidFill>
                <a:srgbClr val="1C1C1C"/>
              </a:solidFill>
            </a:endParaRPr>
          </a:p>
        </p:txBody>
      </p:sp>
      <p:sp>
        <p:nvSpPr>
          <p:cNvPr id="31" name="Cylindre 30">
            <a:extLst>
              <a:ext uri="{FF2B5EF4-FFF2-40B4-BE49-F238E27FC236}">
                <a16:creationId xmlns:a16="http://schemas.microsoft.com/office/drawing/2014/main" id="{1DD50E37-7BB8-7873-A1AA-2623366F9B02}"/>
              </a:ext>
            </a:extLst>
          </p:cNvPr>
          <p:cNvSpPr/>
          <p:nvPr/>
        </p:nvSpPr>
        <p:spPr bwMode="auto">
          <a:xfrm>
            <a:off x="2497460" y="2960264"/>
            <a:ext cx="333375" cy="242888"/>
          </a:xfrm>
          <a:prstGeom prst="can">
            <a:avLst/>
          </a:prstGeom>
          <a:solidFill>
            <a:srgbClr val="FF99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66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6C74804-1E55-A3EA-A73A-6CDEDB1041E7}"/>
              </a:ext>
            </a:extLst>
          </p:cNvPr>
          <p:cNvCxnSpPr/>
          <p:nvPr/>
        </p:nvCxnSpPr>
        <p:spPr bwMode="auto">
          <a:xfrm flipV="1">
            <a:off x="2659342" y="2904808"/>
            <a:ext cx="0" cy="323172"/>
          </a:xfrm>
          <a:prstGeom prst="straightConnector1">
            <a:avLst/>
          </a:prstGeom>
          <a:solidFill>
            <a:srgbClr val="9BE0E9"/>
          </a:solidFill>
          <a:ln w="9525" cap="flat" cmpd="sng" algn="ctr">
            <a:solidFill>
              <a:srgbClr val="1C1C1C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E2EB145C-5D2B-8F6A-66A3-370F5F4991B6}"/>
              </a:ext>
            </a:extLst>
          </p:cNvPr>
          <p:cNvSpPr txBox="1"/>
          <p:nvPr/>
        </p:nvSpPr>
        <p:spPr>
          <a:xfrm>
            <a:off x="2605521" y="2970078"/>
            <a:ext cx="788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err="1">
                <a:solidFill>
                  <a:srgbClr val="1C1C1C"/>
                </a:solidFill>
              </a:rPr>
              <a:t>H</a:t>
            </a:r>
            <a:r>
              <a:rPr lang="fr-FR" sz="1400" baseline="-25000" dirty="0" err="1">
                <a:solidFill>
                  <a:srgbClr val="1C1C1C"/>
                </a:solidFill>
              </a:rPr>
              <a:t>app</a:t>
            </a:r>
            <a:endParaRPr lang="fr-FR" sz="1400" baseline="-250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7294563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 err="1">
                <a:latin typeface="Arial" charset="0"/>
              </a:rPr>
              <a:t>Outline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4130" y="1923097"/>
            <a:ext cx="8078470" cy="301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</a:t>
            </a:r>
            <a:r>
              <a:rPr lang="fr-FR" altLang="fr-FR" sz="2800" dirty="0" err="1"/>
              <a:t>Context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Self-</a:t>
            </a:r>
            <a:r>
              <a:rPr lang="fr-FR" altLang="fr-FR" sz="2800" dirty="0" err="1"/>
              <a:t>biased</a:t>
            </a:r>
            <a:r>
              <a:rPr lang="fr-FR" altLang="fr-FR" sz="2800" dirty="0"/>
              <a:t> </a:t>
            </a:r>
            <a:r>
              <a:rPr lang="fr-FR" altLang="fr-FR" sz="2800" dirty="0" err="1"/>
              <a:t>circulators</a:t>
            </a:r>
            <a:r>
              <a:rPr lang="fr-FR" altLang="fr-FR" sz="2800" dirty="0"/>
              <a:t> </a:t>
            </a:r>
            <a:r>
              <a:rPr lang="fr-FR" altLang="fr-FR" sz="2800" dirty="0" err="1"/>
              <a:t>principle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>
                <a:solidFill>
                  <a:srgbClr val="FF0000"/>
                </a:solidFill>
              </a:rPr>
              <a:t> W-band </a:t>
            </a:r>
            <a:r>
              <a:rPr lang="fr-FR" altLang="fr-FR" sz="2800" dirty="0" err="1">
                <a:solidFill>
                  <a:srgbClr val="FF0000"/>
                </a:solidFill>
              </a:rPr>
              <a:t>rectangular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waveguide</a:t>
            </a:r>
            <a:r>
              <a:rPr lang="fr-FR" altLang="fr-FR" sz="2800" dirty="0">
                <a:solidFill>
                  <a:srgbClr val="FF0000"/>
                </a:solidFill>
              </a:rPr>
              <a:t> </a:t>
            </a:r>
            <a:r>
              <a:rPr lang="fr-FR" altLang="fr-FR" sz="2800" dirty="0" err="1">
                <a:solidFill>
                  <a:srgbClr val="FF0000"/>
                </a:solidFill>
              </a:rPr>
              <a:t>circulator</a:t>
            </a:r>
            <a:endParaRPr lang="fr-FR" altLang="fr-FR" sz="2800" dirty="0">
              <a:solidFill>
                <a:srgbClr val="FF0000"/>
              </a:solidFill>
            </a:endParaRPr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W-band </a:t>
            </a:r>
            <a:r>
              <a:rPr lang="fr-FR" altLang="fr-FR" sz="2800" dirty="0" err="1"/>
              <a:t>planar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isolator</a:t>
            </a:r>
            <a:endParaRPr lang="fr-FR" altLang="fr-FR" sz="2800" dirty="0"/>
          </a:p>
          <a:p>
            <a:pPr eaLnBrk="1" hangingPunct="1">
              <a:spcAft>
                <a:spcPts val="1800"/>
              </a:spcAft>
              <a:buFont typeface="Wingdings" pitchFamily="2" charset="2"/>
              <a:buChar char="Ü"/>
            </a:pPr>
            <a:r>
              <a:rPr lang="fr-FR" altLang="fr-FR" sz="2800" dirty="0"/>
              <a:t> Conclusions and prospects</a:t>
            </a:r>
            <a:endParaRPr lang="fr-FR" altLang="fr-FR" sz="1800" dirty="0"/>
          </a:p>
        </p:txBody>
      </p:sp>
    </p:spTree>
    <p:extLst>
      <p:ext uri="{BB962C8B-B14F-4D97-AF65-F5344CB8AC3E}">
        <p14:creationId xmlns:p14="http://schemas.microsoft.com/office/powerpoint/2010/main" val="418541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499FCA-1004-194C-B91D-219B3AB46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2846" y="1"/>
            <a:ext cx="8896984" cy="87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45720" rIns="1800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latin typeface="Arial" charset="0"/>
              </a:rPr>
              <a:t>W-band </a:t>
            </a:r>
            <a:r>
              <a:rPr lang="fr-FR" altLang="fr-FR" dirty="0" err="1">
                <a:latin typeface="Arial" charset="0"/>
              </a:rPr>
              <a:t>rectangular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waveguide</a:t>
            </a:r>
            <a:r>
              <a:rPr lang="fr-FR" altLang="fr-FR" dirty="0">
                <a:latin typeface="Arial" charset="0"/>
              </a:rPr>
              <a:t> </a:t>
            </a:r>
            <a:r>
              <a:rPr lang="fr-FR" altLang="fr-FR" dirty="0" err="1">
                <a:latin typeface="Arial" charset="0"/>
              </a:rPr>
              <a:t>circulator</a:t>
            </a:r>
            <a:endParaRPr lang="fr-FR" altLang="fr-FR" dirty="0">
              <a:latin typeface="Arial" charset="0"/>
            </a:endParaRPr>
          </a:p>
        </p:txBody>
      </p:sp>
      <p:sp>
        <p:nvSpPr>
          <p:cNvPr id="41" name="Espace réservé du contenu 3">
            <a:extLst>
              <a:ext uri="{FF2B5EF4-FFF2-40B4-BE49-F238E27FC236}">
                <a16:creationId xmlns:a16="http://schemas.microsoft.com/office/drawing/2014/main" id="{497002A5-0E6E-2072-E960-4371DE348F44}"/>
              </a:ext>
            </a:extLst>
          </p:cNvPr>
          <p:cNvSpPr txBox="1">
            <a:spLocks/>
          </p:cNvSpPr>
          <p:nvPr/>
        </p:nvSpPr>
        <p:spPr>
          <a:xfrm>
            <a:off x="700770" y="1120145"/>
            <a:ext cx="4954594" cy="1752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Selection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of a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pre-oriented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strontium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hexaferrite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Previous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successfull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demonstration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in Ku, Ka and Q band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Laur et al. IEEE TMTT 2015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Noutehou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et al. SPCD 2018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Parker et al. IEEE TMAG 2021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Parker et al. IMS 2023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6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Roué et al. </a:t>
            </a:r>
            <a:r>
              <a:rPr lang="fr-FR" sz="1600" b="0" dirty="0" err="1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EuMW</a:t>
            </a:r>
            <a:r>
              <a:rPr lang="fr-FR" sz="1600" b="0" dirty="0">
                <a:solidFill>
                  <a:schemeClr val="tx2"/>
                </a:solidFill>
                <a:latin typeface="Calibri"/>
                <a:sym typeface="Wingdings" panose="05000000000000000000" pitchFamily="2" charset="2"/>
              </a:rPr>
              <a:t> 2023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au 41">
                <a:extLst>
                  <a:ext uri="{FF2B5EF4-FFF2-40B4-BE49-F238E27FC236}">
                    <a16:creationId xmlns:a16="http://schemas.microsoft.com/office/drawing/2014/main" id="{A9001271-7925-6081-DA63-9B1B368CE4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5457779"/>
                  </p:ext>
                </p:extLst>
              </p:nvPr>
            </p:nvGraphicFramePr>
            <p:xfrm>
              <a:off x="1480929" y="4773913"/>
              <a:ext cx="8803487" cy="9828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98743">
                      <a:extLst>
                        <a:ext uri="{9D8B030D-6E8A-4147-A177-3AD203B41FA5}">
                          <a16:colId xmlns:a16="http://schemas.microsoft.com/office/drawing/2014/main" val="1793849903"/>
                        </a:ext>
                      </a:extLst>
                    </a:gridCol>
                    <a:gridCol w="681155">
                      <a:extLst>
                        <a:ext uri="{9D8B030D-6E8A-4147-A177-3AD203B41FA5}">
                          <a16:colId xmlns:a16="http://schemas.microsoft.com/office/drawing/2014/main" val="1433878773"/>
                        </a:ext>
                      </a:extLst>
                    </a:gridCol>
                    <a:gridCol w="1133563">
                      <a:extLst>
                        <a:ext uri="{9D8B030D-6E8A-4147-A177-3AD203B41FA5}">
                          <a16:colId xmlns:a16="http://schemas.microsoft.com/office/drawing/2014/main" val="3123512854"/>
                        </a:ext>
                      </a:extLst>
                    </a:gridCol>
                    <a:gridCol w="1614945">
                      <a:extLst>
                        <a:ext uri="{9D8B030D-6E8A-4147-A177-3AD203B41FA5}">
                          <a16:colId xmlns:a16="http://schemas.microsoft.com/office/drawing/2014/main" val="3158476457"/>
                        </a:ext>
                      </a:extLst>
                    </a:gridCol>
                    <a:gridCol w="1086411">
                      <a:extLst>
                        <a:ext uri="{9D8B030D-6E8A-4147-A177-3AD203B41FA5}">
                          <a16:colId xmlns:a16="http://schemas.microsoft.com/office/drawing/2014/main" val="2011391909"/>
                        </a:ext>
                      </a:extLst>
                    </a:gridCol>
                    <a:gridCol w="1398133">
                      <a:extLst>
                        <a:ext uri="{9D8B030D-6E8A-4147-A177-3AD203B41FA5}">
                          <a16:colId xmlns:a16="http://schemas.microsoft.com/office/drawing/2014/main" val="2318834694"/>
                        </a:ext>
                      </a:extLst>
                    </a:gridCol>
                    <a:gridCol w="1690537">
                      <a:extLst>
                        <a:ext uri="{9D8B030D-6E8A-4147-A177-3AD203B41FA5}">
                          <a16:colId xmlns:a16="http://schemas.microsoft.com/office/drawing/2014/main" val="18665811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Material</a:t>
                          </a:r>
                          <a:endParaRPr lang="fr-FR" sz="18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fr-FR" sz="18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fr-FR" sz="1800" b="1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8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18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𝒌𝑶𝒆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8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𝑶𝒆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8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254982"/>
                      </a:ext>
                    </a:extLst>
                  </a:tr>
                  <a:tr h="52567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SrM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21.3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5.10</a:t>
                          </a:r>
                          <a:r>
                            <a:rPr lang="en-US" sz="1800" baseline="30000" dirty="0">
                              <a:effectLst/>
                            </a:rPr>
                            <a:t>-4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4080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</a:rPr>
                            <a:t>&gt; 0.85</a:t>
                          </a:r>
                          <a:endParaRPr lang="fr-FR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17.5</a:t>
                          </a:r>
                          <a:endParaRPr lang="fr-FR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r>
                            <a:rPr lang="en-US" sz="1800" dirty="0">
                              <a:effectLst/>
                            </a:rPr>
                            <a:t> @ 45</a:t>
                          </a:r>
                          <a:r>
                            <a:rPr lang="en-US" sz="1800" baseline="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GHz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148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au 41">
                <a:extLst>
                  <a:ext uri="{FF2B5EF4-FFF2-40B4-BE49-F238E27FC236}">
                    <a16:creationId xmlns:a16="http://schemas.microsoft.com/office/drawing/2014/main" id="{A9001271-7925-6081-DA63-9B1B368CE4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5457779"/>
                  </p:ext>
                </p:extLst>
              </p:nvPr>
            </p:nvGraphicFramePr>
            <p:xfrm>
              <a:off x="1480929" y="4773913"/>
              <a:ext cx="8803487" cy="9828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98743">
                      <a:extLst>
                        <a:ext uri="{9D8B030D-6E8A-4147-A177-3AD203B41FA5}">
                          <a16:colId xmlns:a16="http://schemas.microsoft.com/office/drawing/2014/main" val="1793849903"/>
                        </a:ext>
                      </a:extLst>
                    </a:gridCol>
                    <a:gridCol w="681155">
                      <a:extLst>
                        <a:ext uri="{9D8B030D-6E8A-4147-A177-3AD203B41FA5}">
                          <a16:colId xmlns:a16="http://schemas.microsoft.com/office/drawing/2014/main" val="1433878773"/>
                        </a:ext>
                      </a:extLst>
                    </a:gridCol>
                    <a:gridCol w="1133563">
                      <a:extLst>
                        <a:ext uri="{9D8B030D-6E8A-4147-A177-3AD203B41FA5}">
                          <a16:colId xmlns:a16="http://schemas.microsoft.com/office/drawing/2014/main" val="3123512854"/>
                        </a:ext>
                      </a:extLst>
                    </a:gridCol>
                    <a:gridCol w="1614945">
                      <a:extLst>
                        <a:ext uri="{9D8B030D-6E8A-4147-A177-3AD203B41FA5}">
                          <a16:colId xmlns:a16="http://schemas.microsoft.com/office/drawing/2014/main" val="3158476457"/>
                        </a:ext>
                      </a:extLst>
                    </a:gridCol>
                    <a:gridCol w="1086411">
                      <a:extLst>
                        <a:ext uri="{9D8B030D-6E8A-4147-A177-3AD203B41FA5}">
                          <a16:colId xmlns:a16="http://schemas.microsoft.com/office/drawing/2014/main" val="2011391909"/>
                        </a:ext>
                      </a:extLst>
                    </a:gridCol>
                    <a:gridCol w="1398133">
                      <a:extLst>
                        <a:ext uri="{9D8B030D-6E8A-4147-A177-3AD203B41FA5}">
                          <a16:colId xmlns:a16="http://schemas.microsoft.com/office/drawing/2014/main" val="2318834694"/>
                        </a:ext>
                      </a:extLst>
                    </a:gridCol>
                    <a:gridCol w="1690537">
                      <a:extLst>
                        <a:ext uri="{9D8B030D-6E8A-4147-A177-3AD203B41FA5}">
                          <a16:colId xmlns:a16="http://schemas.microsoft.com/office/drawing/2014/main" val="18665811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Material</a:t>
                          </a:r>
                          <a:endParaRPr lang="fr-FR" sz="1800" b="1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76786" t="-1333" r="-1018750" b="-1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66667" t="-1333" r="-513441" b="-1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7170" t="-1333" r="-260377" b="-1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5140" t="-1333" r="-285475" b="-1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10480" t="-1333" r="-123144" b="-11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20504" t="-1333" r="-1439" b="-11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254982"/>
                      </a:ext>
                    </a:extLst>
                  </a:tr>
                  <a:tr h="52567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SrM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21.3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5.10</a:t>
                          </a:r>
                          <a:r>
                            <a:rPr lang="en-US" sz="1800" baseline="30000" dirty="0">
                              <a:effectLst/>
                            </a:rPr>
                            <a:t>-4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4080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rgbClr val="FF0000"/>
                              </a:solidFill>
                              <a:effectLst/>
                            </a:rPr>
                            <a:t>&gt; 0.85</a:t>
                          </a:r>
                          <a:endParaRPr lang="fr-FR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17.5</a:t>
                          </a:r>
                          <a:endParaRPr lang="fr-FR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r>
                            <a:rPr lang="en-US" sz="1800" dirty="0">
                              <a:effectLst/>
                            </a:rPr>
                            <a:t> @ 45</a:t>
                          </a:r>
                          <a:r>
                            <a:rPr lang="en-US" sz="1800" baseline="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GHz</a:t>
                          </a:r>
                          <a:endParaRPr lang="fr-FR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46096" marR="46096" marT="0" marB="0"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14891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9" name="Image 48">
            <a:extLst>
              <a:ext uri="{FF2B5EF4-FFF2-40B4-BE49-F238E27FC236}">
                <a16:creationId xmlns:a16="http://schemas.microsoft.com/office/drawing/2014/main" id="{69D563D1-8563-0554-5CE4-9184510B6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104" y="1162617"/>
            <a:ext cx="5348570" cy="3203847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93A87FA-6A21-3760-2C9C-1334814E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814" y="3183374"/>
            <a:ext cx="1138889" cy="1008444"/>
          </a:xfrm>
          <a:prstGeom prst="rect">
            <a:avLst/>
          </a:prstGeom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E4569B05-1528-5208-B145-D843BD35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67" y="2515912"/>
            <a:ext cx="971828" cy="71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ACE4FBD2-AE8D-B438-3A46-E4869EEBEC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7" t="33793" r="37196" b="34797"/>
          <a:stretch/>
        </p:blipFill>
        <p:spPr>
          <a:xfrm>
            <a:off x="5749371" y="2844852"/>
            <a:ext cx="976770" cy="1017755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D02C0C9E-6B66-FCB5-046B-A29920FC9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75" y="3529420"/>
            <a:ext cx="976770" cy="9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829831"/>
      </p:ext>
    </p:extLst>
  </p:cSld>
  <p:clrMapOvr>
    <a:masterClrMapping/>
  </p:clrMapOvr>
</p:sld>
</file>

<file path=ppt/theme/theme1.xml><?xml version="1.0" encoding="utf-8"?>
<a:theme xmlns:a="http://schemas.openxmlformats.org/drawingml/2006/main" name="labsticc">
  <a:themeElements>
    <a:clrScheme name="labsticc 12">
      <a:dk1>
        <a:srgbClr val="000066"/>
      </a:dk1>
      <a:lt1>
        <a:srgbClr val="FFFFFF"/>
      </a:lt1>
      <a:dk2>
        <a:srgbClr val="333399"/>
      </a:dk2>
      <a:lt2>
        <a:srgbClr val="1C1C1C"/>
      </a:lt2>
      <a:accent1>
        <a:srgbClr val="2AA9BA"/>
      </a:accent1>
      <a:accent2>
        <a:srgbClr val="5F5F5F"/>
      </a:accent2>
      <a:accent3>
        <a:srgbClr val="FFFFFF"/>
      </a:accent3>
      <a:accent4>
        <a:srgbClr val="000056"/>
      </a:accent4>
      <a:accent5>
        <a:srgbClr val="ACD1D9"/>
      </a:accent5>
      <a:accent6>
        <a:srgbClr val="555555"/>
      </a:accent6>
      <a:hlink>
        <a:srgbClr val="00CCFF"/>
      </a:hlink>
      <a:folHlink>
        <a:srgbClr val="000099"/>
      </a:folHlink>
    </a:clrScheme>
    <a:fontScheme name="labsticc">
      <a:majorFont>
        <a:latin typeface="Levenim M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BE0E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bsticc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bsticc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8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AEFD1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9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0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B2B2B2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A1A1A1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1">
        <a:dk1>
          <a:srgbClr val="000066"/>
        </a:dk1>
        <a:lt1>
          <a:srgbClr val="DDDDDD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EBEBEB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bsticc 12">
        <a:dk1>
          <a:srgbClr val="000066"/>
        </a:dk1>
        <a:lt1>
          <a:srgbClr val="FFFFFF"/>
        </a:lt1>
        <a:dk2>
          <a:srgbClr val="333399"/>
        </a:dk2>
        <a:lt2>
          <a:srgbClr val="1C1C1C"/>
        </a:lt2>
        <a:accent1>
          <a:srgbClr val="2AA9BA"/>
        </a:accent1>
        <a:accent2>
          <a:srgbClr val="5F5F5F"/>
        </a:accent2>
        <a:accent3>
          <a:srgbClr val="FFFFFF"/>
        </a:accent3>
        <a:accent4>
          <a:srgbClr val="000056"/>
        </a:accent4>
        <a:accent5>
          <a:srgbClr val="ACD1D9"/>
        </a:accent5>
        <a:accent6>
          <a:srgbClr val="555555"/>
        </a:accent6>
        <a:hlink>
          <a:srgbClr val="00CCFF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05F0AAF8854BA7D2674B04F786C6" ma:contentTypeVersion="6" ma:contentTypeDescription="Create a new document." ma:contentTypeScope="" ma:versionID="0a9a67665d95953682270a56ef237d6d">
  <xsd:schema xmlns:xsd="http://www.w3.org/2001/XMLSchema" xmlns:xs="http://www.w3.org/2001/XMLSchema" xmlns:p="http://schemas.microsoft.com/office/2006/metadata/properties" xmlns:ns1="http://schemas.microsoft.com/sharepoint/v3" xmlns:ns2="f56811fa-b606-4f2e-bb30-f06042c05933" targetNamespace="http://schemas.microsoft.com/office/2006/metadata/properties" ma:root="true" ma:fieldsID="4a65544b1edf5d5962745fcf9921f865" ns1:_="" ns2:_="">
    <xsd:import namespace="http://schemas.microsoft.com/sharepoint/v3"/>
    <xsd:import namespace="f56811fa-b606-4f2e-bb30-f06042c0593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811fa-b606-4f2e-bb30-f06042c05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1065901-8551-4E2A-835B-FA648E7708C3}"/>
</file>

<file path=customXml/itemProps2.xml><?xml version="1.0" encoding="utf-8"?>
<ds:datastoreItem xmlns:ds="http://schemas.openxmlformats.org/officeDocument/2006/customXml" ds:itemID="{122917DD-5BD1-4BE6-8E44-3746F339B4D0}"/>
</file>

<file path=customXml/itemProps3.xml><?xml version="1.0" encoding="utf-8"?>
<ds:datastoreItem xmlns:ds="http://schemas.openxmlformats.org/officeDocument/2006/customXml" ds:itemID="{6C2CC682-CDBA-43AC-804E-3D14E3634375}"/>
</file>

<file path=docProps/app.xml><?xml version="1.0" encoding="utf-8"?>
<Properties xmlns="http://schemas.openxmlformats.org/officeDocument/2006/extended-properties" xmlns:vt="http://schemas.openxmlformats.org/officeDocument/2006/docPropsVTypes">
  <Template>labsticc</Template>
  <TotalTime>71394</TotalTime>
  <Words>661</Words>
  <Application>Microsoft Office PowerPoint</Application>
  <PresentationFormat>Grand écran</PresentationFormat>
  <Paragraphs>143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Levenim MT</vt:lpstr>
      <vt:lpstr>Tahoma</vt:lpstr>
      <vt:lpstr>Times New Roman</vt:lpstr>
      <vt:lpstr>Wingdings</vt:lpstr>
      <vt:lpstr>labsticc</vt:lpstr>
      <vt:lpstr>Towards W-band self-biased circulators for next generation of VHTS payload</vt:lpstr>
      <vt:lpstr>Outline</vt:lpstr>
      <vt:lpstr>Outline</vt:lpstr>
      <vt:lpstr>Context</vt:lpstr>
      <vt:lpstr>Context</vt:lpstr>
      <vt:lpstr>Outline</vt:lpstr>
      <vt:lpstr>Self-biased circulator principle</vt:lpstr>
      <vt:lpstr>Outline</vt:lpstr>
      <vt:lpstr>W-band rectangular waveguide circulator</vt:lpstr>
      <vt:lpstr>W-band rectangular waveguide circulator</vt:lpstr>
      <vt:lpstr>W-band rectangular waveguide circulator</vt:lpstr>
      <vt:lpstr>Outline</vt:lpstr>
      <vt:lpstr>W-band planar isolator</vt:lpstr>
      <vt:lpstr>W-band planar isolator</vt:lpstr>
      <vt:lpstr>Outline</vt:lpstr>
      <vt:lpstr>Conclusion and prospects</vt:lpstr>
      <vt:lpstr>Towards W-band self-biased circulators for next generation of VHTS payload</vt:lpstr>
    </vt:vector>
  </TitlesOfParts>
  <Company>Telecom Bretagne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ajacq</dc:creator>
  <cp:lastModifiedBy>Evan Roué</cp:lastModifiedBy>
  <cp:revision>2238</cp:revision>
  <cp:lastPrinted>2016-10-11T08:51:10Z</cp:lastPrinted>
  <dcterms:created xsi:type="dcterms:W3CDTF">2009-11-24T12:51:52Z</dcterms:created>
  <dcterms:modified xsi:type="dcterms:W3CDTF">2024-10-17T07:44:11Z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0x010100A3B505F0AAF8854BA7D2674B04F786C6</vt:lpwstr>
  </property>
</Properties>
</file>